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438912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4" autoAdjust="0"/>
    <p:restoredTop sz="94629" autoAdjust="0"/>
  </p:normalViewPr>
  <p:slideViewPr>
    <p:cSldViewPr>
      <p:cViewPr>
        <p:scale>
          <a:sx n="37" d="100"/>
          <a:sy n="37" d="100"/>
        </p:scale>
        <p:origin x="-108" y="-3264"/>
      </p:cViewPr>
      <p:guideLst>
        <p:guide orient="horz" pos="13824"/>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32004000" y="0"/>
            <a:ext cx="914400" cy="43891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0"/>
            <a:ext cx="914400" cy="43891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0"/>
            <a:ext cx="32918400" cy="5486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8404800"/>
            <a:ext cx="32918400" cy="5486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nstructions"/>
          <p:cNvSpPr/>
          <p:nvPr userDrawn="1"/>
        </p:nvSpPr>
        <p:spPr>
          <a:xfrm>
            <a:off x="-137160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a:solidFill>
                  <a:srgbClr val="7F7F7F"/>
                </a:solidFill>
                <a:latin typeface="Calibri" pitchFamily="34" charset="0"/>
                <a:cs typeface="Calibri" panose="020F0502020204030204" pitchFamily="34" charset="0"/>
              </a:rPr>
              <a:t>Poster Print Size:</a:t>
            </a:r>
            <a:endParaRPr sz="9600" dirty="0">
              <a:solidFill>
                <a:srgbClr val="7F7F7F"/>
              </a:solidFill>
              <a:latin typeface="Calibri" pitchFamily="34" charset="0"/>
              <a:cs typeface="Calibri" panose="020F0502020204030204" pitchFamily="34" charset="0"/>
            </a:endParaRPr>
          </a:p>
          <a:p>
            <a:pPr lvl="0">
              <a:spcBef>
                <a:spcPts val="0"/>
              </a:spcBef>
              <a:spcAft>
                <a:spcPts val="2400"/>
              </a:spcAft>
            </a:pPr>
            <a:r>
              <a:rPr lang="en-US" sz="6600" dirty="0">
                <a:solidFill>
                  <a:srgbClr val="7F7F7F"/>
                </a:solidFill>
                <a:latin typeface="Calibri" pitchFamily="34" charset="0"/>
                <a:cs typeface="Calibri" panose="020F0502020204030204" pitchFamily="34" charset="0"/>
              </a:rPr>
              <a:t>This poster template is 48” high by 36” wide. It can be used to print any poster with a 4:3 aspect ratio.</a:t>
            </a:r>
          </a:p>
          <a:p>
            <a:pPr lvl="0">
              <a:spcBef>
                <a:spcPts val="0"/>
              </a:spcBef>
              <a:spcAft>
                <a:spcPts val="2400"/>
              </a:spcAft>
            </a:pPr>
            <a:r>
              <a:rPr lang="en-US" sz="9600" dirty="0">
                <a:solidFill>
                  <a:srgbClr val="7F7F7F"/>
                </a:solidFill>
                <a:latin typeface="Calibri" pitchFamily="34" charset="0"/>
                <a:cs typeface="Calibri" panose="020F0502020204030204" pitchFamily="34" charset="0"/>
              </a:rPr>
              <a:t>Placeholders</a:t>
            </a:r>
            <a:r>
              <a:rPr sz="9600" dirty="0">
                <a:solidFill>
                  <a:srgbClr val="7F7F7F"/>
                </a:solidFill>
                <a:latin typeface="Calibri" pitchFamily="34" charset="0"/>
                <a:cs typeface="Calibri" panose="020F0502020204030204" pitchFamily="34" charset="0"/>
              </a:rPr>
              <a:t>:</a:t>
            </a:r>
          </a:p>
          <a:p>
            <a:pPr lvl="0">
              <a:spcBef>
                <a:spcPts val="0"/>
              </a:spcBef>
              <a:spcAft>
                <a:spcPts val="2400"/>
              </a:spcAft>
            </a:pPr>
            <a:r>
              <a:rPr sz="6600" dirty="0">
                <a:solidFill>
                  <a:srgbClr val="7F7F7F"/>
                </a:solidFill>
                <a:latin typeface="Calibri" pitchFamily="34" charset="0"/>
                <a:cs typeface="Calibri" panose="020F0502020204030204" pitchFamily="34" charset="0"/>
              </a:rPr>
              <a:t>The </a:t>
            </a:r>
            <a:r>
              <a:rPr lang="en-US" sz="6600" dirty="0">
                <a:solidFill>
                  <a:srgbClr val="7F7F7F"/>
                </a:solidFill>
                <a:latin typeface="Calibri" pitchFamily="34" charset="0"/>
                <a:cs typeface="Calibri" panose="020F0502020204030204" pitchFamily="34" charset="0"/>
              </a:rPr>
              <a:t>various elements included</a:t>
            </a:r>
            <a:r>
              <a:rPr sz="6600" dirty="0">
                <a:solidFill>
                  <a:srgbClr val="7F7F7F"/>
                </a:solidFill>
                <a:latin typeface="Calibri" pitchFamily="34" charset="0"/>
                <a:cs typeface="Calibri" panose="020F0502020204030204" pitchFamily="34" charset="0"/>
              </a:rPr>
              <a:t> in this </a:t>
            </a:r>
            <a:r>
              <a:rPr lang="en-US" sz="6600" dirty="0">
                <a:solidFill>
                  <a:srgbClr val="7F7F7F"/>
                </a:solidFill>
                <a:latin typeface="Calibri" pitchFamily="34" charset="0"/>
                <a:cs typeface="Calibri" panose="020F0502020204030204" pitchFamily="34" charset="0"/>
              </a:rPr>
              <a:t>poster are ones</a:t>
            </a:r>
            <a:r>
              <a:rPr lang="en-US" sz="6600" baseline="0" dirty="0">
                <a:solidFill>
                  <a:srgbClr val="7F7F7F"/>
                </a:solidFill>
                <a:latin typeface="Calibri" pitchFamily="34" charset="0"/>
                <a:cs typeface="Calibri" panose="020F0502020204030204" pitchFamily="34" charset="0"/>
              </a:rPr>
              <a:t> we often see in medical, research, and scientific posters.</a:t>
            </a:r>
            <a:r>
              <a:rPr sz="6600" dirty="0">
                <a:solidFill>
                  <a:srgbClr val="7F7F7F"/>
                </a:solidFill>
                <a:latin typeface="Calibri" pitchFamily="34" charset="0"/>
                <a:cs typeface="Calibri" panose="020F0502020204030204" pitchFamily="34" charset="0"/>
              </a:rPr>
              <a:t> </a:t>
            </a:r>
            <a:r>
              <a:rPr lang="en-US" sz="6600" dirty="0">
                <a:solidFill>
                  <a:srgbClr val="7F7F7F"/>
                </a:solidFill>
                <a:latin typeface="Calibri" pitchFamily="34" charset="0"/>
                <a:cs typeface="Calibri" panose="020F0502020204030204" pitchFamily="34" charset="0"/>
              </a:rPr>
              <a:t>Feel</a:t>
            </a:r>
            <a:r>
              <a:rPr lang="en-US" sz="66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400"/>
              </a:spcAft>
            </a:pPr>
            <a:r>
              <a:rPr lang="en-US" sz="9600" dirty="0">
                <a:solidFill>
                  <a:srgbClr val="7F7F7F"/>
                </a:solidFill>
                <a:latin typeface="Calibri" pitchFamily="34" charset="0"/>
                <a:cs typeface="Calibri" panose="020F0502020204030204" pitchFamily="34" charset="0"/>
              </a:rPr>
              <a:t>Image</a:t>
            </a:r>
            <a:r>
              <a:rPr lang="en-US" sz="9600" baseline="0" dirty="0">
                <a:solidFill>
                  <a:srgbClr val="7F7F7F"/>
                </a:solidFill>
                <a:latin typeface="Calibri" pitchFamily="34" charset="0"/>
                <a:cs typeface="Calibri" panose="020F0502020204030204" pitchFamily="34" charset="0"/>
              </a:rPr>
              <a:t> Quality</a:t>
            </a:r>
            <a:r>
              <a:rPr lang="en-US" sz="9600" dirty="0">
                <a:solidFill>
                  <a:srgbClr val="7F7F7F"/>
                </a:solidFill>
                <a:latin typeface="Calibri" pitchFamily="34" charset="0"/>
                <a:cs typeface="Calibri" panose="020F0502020204030204" pitchFamily="34" charset="0"/>
              </a:rPr>
              <a:t>:</a:t>
            </a:r>
          </a:p>
          <a:p>
            <a:pPr lvl="0">
              <a:spcBef>
                <a:spcPts val="0"/>
              </a:spcBef>
              <a:spcAft>
                <a:spcPts val="2400"/>
              </a:spcAft>
            </a:pPr>
            <a:r>
              <a:rPr lang="en-US" sz="6600" dirty="0">
                <a:solidFill>
                  <a:srgbClr val="7F7F7F"/>
                </a:solidFill>
                <a:latin typeface="Calibri" pitchFamily="34" charset="0"/>
                <a:cs typeface="Calibri" panose="020F0502020204030204" pitchFamily="34" charset="0"/>
              </a:rPr>
              <a:t>You can place digital photos or logo art in your poster file by selecting the </a:t>
            </a:r>
            <a:r>
              <a:rPr lang="en-US" sz="6600" b="1" dirty="0">
                <a:solidFill>
                  <a:srgbClr val="7F7F7F"/>
                </a:solidFill>
                <a:latin typeface="Calibri" pitchFamily="34" charset="0"/>
                <a:cs typeface="Calibri" panose="020F0502020204030204" pitchFamily="34" charset="0"/>
              </a:rPr>
              <a:t>Insert, Picture</a:t>
            </a:r>
            <a:r>
              <a:rPr lang="en-US" sz="66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600" b="1" dirty="0">
                <a:solidFill>
                  <a:srgbClr val="7F7F7F"/>
                </a:solidFill>
                <a:latin typeface="Calibri" pitchFamily="34" charset="0"/>
                <a:cs typeface="Calibri" panose="020F0502020204030204" pitchFamily="34" charset="0"/>
              </a:rPr>
              <a:t>150-200 pixels per inch in their final printed size</a:t>
            </a:r>
            <a:r>
              <a:rPr lang="en-US" sz="6600" dirty="0">
                <a:solidFill>
                  <a:srgbClr val="7F7F7F"/>
                </a:solidFill>
                <a:latin typeface="Calibri" pitchFamily="34" charset="0"/>
                <a:cs typeface="Calibri" panose="020F0502020204030204" pitchFamily="34" charset="0"/>
              </a:rPr>
              <a:t>. For instance, a 1600 x 1200 pixel</a:t>
            </a:r>
            <a:r>
              <a:rPr lang="en-US" sz="6600" baseline="0" dirty="0">
                <a:solidFill>
                  <a:srgbClr val="7F7F7F"/>
                </a:solidFill>
                <a:latin typeface="Calibri" pitchFamily="34" charset="0"/>
                <a:cs typeface="Calibri" panose="020F0502020204030204" pitchFamily="34" charset="0"/>
              </a:rPr>
              <a:t> photo will usually look fine up to </a:t>
            </a:r>
            <a:r>
              <a:rPr lang="en-US" sz="6600" dirty="0">
                <a:solidFill>
                  <a:srgbClr val="7F7F7F"/>
                </a:solidFill>
                <a:latin typeface="Calibri" pitchFamily="34" charset="0"/>
                <a:cs typeface="Calibri" panose="020F0502020204030204" pitchFamily="34" charset="0"/>
              </a:rPr>
              <a:t>8“-10” wide on your printed poster.</a:t>
            </a:r>
          </a:p>
          <a:p>
            <a:pPr lvl="0">
              <a:spcBef>
                <a:spcPts val="0"/>
              </a:spcBef>
              <a:spcAft>
                <a:spcPts val="2400"/>
              </a:spcAft>
            </a:pPr>
            <a:r>
              <a:rPr lang="en-US" sz="66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400"/>
              </a:spcAft>
            </a:pPr>
            <a:r>
              <a:rPr lang="en-US" sz="66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400"/>
              </a:spcAft>
            </a:pPr>
            <a:r>
              <a:rPr lang="en-US" sz="4800" dirty="0">
                <a:solidFill>
                  <a:srgbClr val="7F7F7F"/>
                </a:solidFill>
                <a:latin typeface="Calibri" pitchFamily="34" charset="0"/>
                <a:cs typeface="Calibri" panose="020F0502020204030204" pitchFamily="34" charset="0"/>
              </a:rPr>
              <a:t/>
            </a:r>
            <a:br>
              <a:rPr lang="en-US" sz="4800" dirty="0">
                <a:solidFill>
                  <a:srgbClr val="7F7F7F"/>
                </a:solidFill>
                <a:latin typeface="Calibri" pitchFamily="34" charset="0"/>
                <a:cs typeface="Calibri" panose="020F0502020204030204" pitchFamily="34" charset="0"/>
              </a:rPr>
            </a:br>
            <a:r>
              <a:rPr lang="en-US" sz="4800" dirty="0">
                <a:solidFill>
                  <a:srgbClr val="7F7F7F"/>
                </a:solidFill>
                <a:latin typeface="Calibri" pitchFamily="34" charset="0"/>
                <a:cs typeface="Calibri" panose="020F0502020204030204" pitchFamily="34" charset="0"/>
              </a:rPr>
              <a:t>[This sidebar area does not print.]</a:t>
            </a:r>
          </a:p>
        </p:txBody>
      </p:sp>
      <p:grpSp>
        <p:nvGrpSpPr>
          <p:cNvPr id="2" name="Group 1"/>
          <p:cNvGrpSpPr/>
          <p:nvPr userDrawn="1"/>
        </p:nvGrpSpPr>
        <p:grpSpPr>
          <a:xfrm>
            <a:off x="33832800" y="0"/>
            <a:ext cx="12801600" cy="438912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9600" dirty="0">
                  <a:solidFill>
                    <a:schemeClr val="bg1">
                      <a:lumMod val="50000"/>
                    </a:schemeClr>
                  </a:solidFill>
                  <a:latin typeface="Calibri" pitchFamily="34" charset="0"/>
                  <a:cs typeface="Calibri" panose="020F0502020204030204" pitchFamily="34" charset="0"/>
                </a:rPr>
                <a:t>Change</a:t>
              </a:r>
              <a:r>
                <a:rPr lang="en-US" sz="9600" baseline="0" dirty="0">
                  <a:solidFill>
                    <a:schemeClr val="bg1">
                      <a:lumMod val="50000"/>
                    </a:schemeClr>
                  </a:solidFill>
                  <a:latin typeface="Calibri" pitchFamily="34" charset="0"/>
                  <a:cs typeface="Calibri" panose="020F0502020204030204" pitchFamily="34" charset="0"/>
                </a:rPr>
                <a:t> Color Theme</a:t>
              </a:r>
              <a:r>
                <a:rPr lang="en-US" sz="9600" dirty="0">
                  <a:solidFill>
                    <a:schemeClr val="bg1">
                      <a:lumMod val="50000"/>
                    </a:schemeClr>
                  </a:solidFill>
                  <a:latin typeface="Calibri" pitchFamily="34" charset="0"/>
                  <a:cs typeface="Calibri" panose="020F0502020204030204" pitchFamily="34" charset="0"/>
                </a:rPr>
                <a:t>:</a:t>
              </a:r>
              <a:endParaRPr sz="960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6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6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400"/>
                </a:spcAft>
              </a:pPr>
              <a:r>
                <a:rPr lang="en-US" sz="6600" baseline="0" dirty="0">
                  <a:solidFill>
                    <a:schemeClr val="bg1">
                      <a:lumMod val="50000"/>
                    </a:schemeClr>
                  </a:solidFill>
                  <a:latin typeface="Calibri" pitchFamily="34" charset="0"/>
                  <a:cs typeface="Calibri" panose="020F0502020204030204" pitchFamily="34" charset="0"/>
                </a:rPr>
                <a:t>To change the color theme, select the </a:t>
              </a:r>
              <a:r>
                <a:rPr lang="en-US" sz="6600" b="1" baseline="0" dirty="0">
                  <a:solidFill>
                    <a:schemeClr val="bg1">
                      <a:lumMod val="50000"/>
                    </a:schemeClr>
                  </a:solidFill>
                  <a:latin typeface="Calibri" pitchFamily="34" charset="0"/>
                  <a:cs typeface="Calibri" panose="020F0502020204030204" pitchFamily="34" charset="0"/>
                </a:rPr>
                <a:t>Design</a:t>
              </a:r>
              <a:r>
                <a:rPr lang="en-US" sz="6600" baseline="0" dirty="0">
                  <a:solidFill>
                    <a:schemeClr val="bg1">
                      <a:lumMod val="50000"/>
                    </a:schemeClr>
                  </a:solidFill>
                  <a:latin typeface="Calibri" pitchFamily="34" charset="0"/>
                  <a:cs typeface="Calibri" panose="020F0502020204030204" pitchFamily="34" charset="0"/>
                </a:rPr>
                <a:t> tab, then select the </a:t>
              </a:r>
              <a:r>
                <a:rPr lang="en-US" sz="6600" b="1" baseline="0" dirty="0">
                  <a:solidFill>
                    <a:schemeClr val="bg1">
                      <a:lumMod val="50000"/>
                    </a:schemeClr>
                  </a:solidFill>
                  <a:latin typeface="Calibri" pitchFamily="34" charset="0"/>
                  <a:cs typeface="Calibri" panose="020F0502020204030204" pitchFamily="34" charset="0"/>
                </a:rPr>
                <a:t>Colors</a:t>
              </a:r>
              <a:r>
                <a:rPr lang="en-US" sz="66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endParaRPr lang="en-US" sz="66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400"/>
                </a:spcAft>
              </a:pPr>
              <a:r>
                <a:rPr lang="en-US" sz="66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400"/>
                </a:spcAft>
              </a:pPr>
              <a:r>
                <a:rPr lang="en-US" sz="96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400"/>
                </a:spcAft>
              </a:pPr>
              <a:r>
                <a:rPr lang="en-US" sz="6600" dirty="0">
                  <a:solidFill>
                    <a:schemeClr val="bg1">
                      <a:lumMod val="50000"/>
                    </a:schemeClr>
                  </a:solidFill>
                  <a:latin typeface="Calibri" pitchFamily="34" charset="0"/>
                  <a:cs typeface="Calibri" panose="020F0502020204030204" pitchFamily="34" charset="0"/>
                </a:rPr>
                <a:t>Once your poster file is ready, visit</a:t>
              </a:r>
              <a:r>
                <a:rPr lang="en-US" sz="6600" baseline="0" dirty="0">
                  <a:solidFill>
                    <a:schemeClr val="bg1">
                      <a:lumMod val="50000"/>
                    </a:schemeClr>
                  </a:solidFill>
                  <a:latin typeface="Calibri" pitchFamily="34" charset="0"/>
                  <a:cs typeface="Calibri" panose="020F0502020204030204" pitchFamily="34" charset="0"/>
                </a:rPr>
                <a:t> </a:t>
              </a:r>
              <a:r>
                <a:rPr lang="en-US" sz="6600" b="1" baseline="0" dirty="0">
                  <a:solidFill>
                    <a:schemeClr val="bg1">
                      <a:lumMod val="50000"/>
                    </a:schemeClr>
                  </a:solidFill>
                  <a:latin typeface="Calibri" pitchFamily="34" charset="0"/>
                  <a:cs typeface="Calibri" panose="020F0502020204030204" pitchFamily="34" charset="0"/>
                </a:rPr>
                <a:t>www.genigraphics.com</a:t>
              </a:r>
              <a:r>
                <a:rPr lang="en-US" sz="66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400"/>
                </a:spcAft>
              </a:pPr>
              <a:r>
                <a:rPr lang="en-US" sz="66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6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600" baseline="0" dirty="0">
                  <a:solidFill>
                    <a:schemeClr val="bg1">
                      <a:lumMod val="50000"/>
                    </a:schemeClr>
                  </a:solidFill>
                  <a:latin typeface="Calibri" pitchFamily="34" charset="0"/>
                  <a:cs typeface="Calibri" panose="020F0502020204030204" pitchFamily="34" charset="0"/>
                </a:rPr>
                <a:t>US and Canada:  1-800-790-4001</a:t>
              </a:r>
              <a:br>
                <a:rPr lang="en-US" sz="6600" baseline="0" dirty="0">
                  <a:solidFill>
                    <a:schemeClr val="bg1">
                      <a:lumMod val="50000"/>
                    </a:schemeClr>
                  </a:solidFill>
                  <a:latin typeface="Calibri" pitchFamily="34" charset="0"/>
                  <a:cs typeface="Calibri" panose="020F0502020204030204" pitchFamily="34" charset="0"/>
                </a:rPr>
              </a:br>
              <a:r>
                <a:rPr lang="en-US" sz="66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800" dirty="0">
                  <a:solidFill>
                    <a:schemeClr val="bg1">
                      <a:lumMod val="50000"/>
                    </a:schemeClr>
                  </a:solidFill>
                  <a:latin typeface="Calibri" pitchFamily="34" charset="0"/>
                  <a:cs typeface="Calibri" panose="020F0502020204030204" pitchFamily="34" charset="0"/>
                </a:rPr>
                <a:t/>
              </a:r>
              <a:br>
                <a:rPr lang="en-US" sz="4800" dirty="0">
                  <a:solidFill>
                    <a:schemeClr val="bg1">
                      <a:lumMod val="50000"/>
                    </a:schemeClr>
                  </a:solidFill>
                  <a:latin typeface="Calibri" pitchFamily="34" charset="0"/>
                  <a:cs typeface="Calibri" panose="020F0502020204030204" pitchFamily="34" charset="0"/>
                </a:rPr>
              </a:br>
              <a:r>
                <a:rPr lang="en-US" sz="48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782765" y="43476672"/>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757683"/>
            <a:ext cx="29626560" cy="7315200"/>
          </a:xfrm>
          <a:prstGeom prst="rect">
            <a:avLst/>
          </a:prstGeom>
        </p:spPr>
        <p:txBody>
          <a:bodyPr vert="horz" lIns="438912" tIns="219456" rIns="438912" bIns="219456" rtlCol="0" anchor="ctr">
            <a:normAutofit/>
          </a:bodyPr>
          <a:lstStyle/>
          <a:p>
            <a:r>
              <a:rPr lang="en-US" dirty="0"/>
              <a:t>Click to edit Master title style</a:t>
            </a:r>
          </a:p>
        </p:txBody>
      </p:sp>
      <p:sp>
        <p:nvSpPr>
          <p:cNvPr id="3" name="Text Placeholder 2"/>
          <p:cNvSpPr>
            <a:spLocks noGrp="1"/>
          </p:cNvSpPr>
          <p:nvPr>
            <p:ph type="body" idx="1"/>
          </p:nvPr>
        </p:nvSpPr>
        <p:spPr>
          <a:xfrm>
            <a:off x="1645920" y="10241283"/>
            <a:ext cx="29626560" cy="28966163"/>
          </a:xfrm>
          <a:prstGeom prst="rect">
            <a:avLst/>
          </a:prstGeom>
        </p:spPr>
        <p:txBody>
          <a:bodyPr vert="horz" lIns="438912" tIns="219456" rIns="438912" bIns="21945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40680643"/>
            <a:ext cx="7680960" cy="23368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985D6BDF-9D0E-4E2B-85B8-D8F4790360C9}" type="datetimeFigureOut">
              <a:rPr lang="en-US" smtClean="0"/>
              <a:t>6/25/2025</a:t>
            </a:fld>
            <a:endParaRPr lang="en-US" dirty="0"/>
          </a:p>
        </p:txBody>
      </p:sp>
      <p:sp>
        <p:nvSpPr>
          <p:cNvPr id="5" name="Footer Placeholder 4"/>
          <p:cNvSpPr>
            <a:spLocks noGrp="1"/>
          </p:cNvSpPr>
          <p:nvPr>
            <p:ph type="ftr" sz="quarter" idx="3"/>
          </p:nvPr>
        </p:nvSpPr>
        <p:spPr>
          <a:xfrm>
            <a:off x="11247120" y="40680643"/>
            <a:ext cx="10424160" cy="23368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40680643"/>
            <a:ext cx="7680960" cy="23368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389120" rtl="0" eaLnBrk="1" latinLnBrk="0" hangingPunct="1">
        <a:spcBef>
          <a:spcPct val="0"/>
        </a:spcBef>
        <a:buNone/>
        <a:defRPr sz="8000" kern="1200">
          <a:solidFill>
            <a:schemeClr val="tx1"/>
          </a:solidFill>
          <a:latin typeface="+mj-lt"/>
          <a:ea typeface="+mj-ea"/>
          <a:cs typeface="+mj-cs"/>
        </a:defRPr>
      </a:lvl1pPr>
    </p:titleStyle>
    <p:bodyStyle>
      <a:lvl1pPr marL="4572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9144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2pPr>
      <a:lvl3pPr marL="13716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3pPr>
      <a:lvl4pPr marL="18288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4pPr>
      <a:lvl5pPr marL="2286000" indent="-457200" algn="l" defTabSz="4389120" rtl="0" eaLnBrk="1" latinLnBrk="0" hangingPunct="1">
        <a:spcBef>
          <a:spcPct val="20000"/>
        </a:spcBef>
        <a:buFont typeface="Arial" pitchFamily="34" charset="0"/>
        <a:buChar char="»"/>
        <a:defRPr sz="3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124">
            <a:extLst>
              <a:ext uri="{FF2B5EF4-FFF2-40B4-BE49-F238E27FC236}">
                <a16:creationId xmlns:a16="http://schemas.microsoft.com/office/drawing/2014/main" id="{C0B39789-9695-4B0C-86F5-FA9C6EC9A00E}"/>
              </a:ext>
            </a:extLst>
          </p:cNvPr>
          <p:cNvSpPr/>
          <p:nvPr/>
        </p:nvSpPr>
        <p:spPr>
          <a:xfrm>
            <a:off x="17212008" y="16281075"/>
            <a:ext cx="13725192" cy="787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91D14EB-5EC2-4EE1-8668-574EAAAAD4E9}"/>
              </a:ext>
            </a:extLst>
          </p:cNvPr>
          <p:cNvSpPr/>
          <p:nvPr/>
        </p:nvSpPr>
        <p:spPr>
          <a:xfrm>
            <a:off x="914400" y="15541738"/>
            <a:ext cx="15087597" cy="11661662"/>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Alternate Process 17">
            <a:extLst>
              <a:ext uri="{FF2B5EF4-FFF2-40B4-BE49-F238E27FC236}">
                <a16:creationId xmlns:a16="http://schemas.microsoft.com/office/drawing/2014/main" id="{32E5DE3D-54FE-4E7E-8FDD-9C8705B7261A}"/>
              </a:ext>
            </a:extLst>
          </p:cNvPr>
          <p:cNvSpPr/>
          <p:nvPr/>
        </p:nvSpPr>
        <p:spPr>
          <a:xfrm>
            <a:off x="6654774" y="22527236"/>
            <a:ext cx="4826052" cy="4190411"/>
          </a:xfrm>
          <a:prstGeom prst="flowChartAlternateProcess">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Box 122"/>
          <p:cNvSpPr txBox="1">
            <a:spLocks noChangeArrowheads="1"/>
          </p:cNvSpPr>
          <p:nvPr/>
        </p:nvSpPr>
        <p:spPr bwMode="auto">
          <a:xfrm>
            <a:off x="4467471" y="872966"/>
            <a:ext cx="26622127"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457200" rIns="182880" bIns="45720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800" b="1" dirty="0">
                <a:solidFill>
                  <a:schemeClr val="accent3">
                    <a:lumMod val="20000"/>
                    <a:lumOff val="80000"/>
                  </a:schemeClr>
                </a:solidFill>
                <a:latin typeface="Times New Roman" panose="02020603050405020304" pitchFamily="18" charset="0"/>
                <a:cs typeface="Times New Roman" panose="02020603050405020304" pitchFamily="18" charset="0"/>
              </a:rPr>
              <a:t>BẢN TIN AN TOÀN NGƯỜI BỆNH</a:t>
            </a:r>
          </a:p>
        </p:txBody>
      </p:sp>
      <p:sp>
        <p:nvSpPr>
          <p:cNvPr id="24" name="TextBox 23"/>
          <p:cNvSpPr txBox="1"/>
          <p:nvPr/>
        </p:nvSpPr>
        <p:spPr>
          <a:xfrm>
            <a:off x="1828797" y="39463350"/>
            <a:ext cx="11430003" cy="4185761"/>
          </a:xfrm>
          <a:prstGeom prst="rect">
            <a:avLst/>
          </a:prstGeom>
          <a:solidFill>
            <a:schemeClr val="accent1">
              <a:lumMod val="40000"/>
              <a:lumOff val="60000"/>
            </a:schemeClr>
          </a:solidFill>
        </p:spPr>
        <p:txBody>
          <a:bodyPr wrap="square" rtlCol="0">
            <a:spAutoFit/>
          </a:bodyPr>
          <a:lstStyle/>
          <a:p>
            <a:r>
              <a:rPr lang="en-US" sz="3800">
                <a:latin typeface="Times New Roman" panose="02020603050405020304" pitchFamily="18" charset="0"/>
                <a:cs typeface="Times New Roman" panose="02020603050405020304" pitchFamily="18" charset="0"/>
              </a:rPr>
              <a:t>Bệnh viện Sản – Nhi tỉnh Kiên Giang</a:t>
            </a:r>
            <a:endParaRPr lang="en-US" sz="3800" dirty="0">
              <a:latin typeface="Times New Roman" panose="02020603050405020304" pitchFamily="18" charset="0"/>
              <a:cs typeface="Times New Roman" panose="02020603050405020304" pitchFamily="18" charset="0"/>
            </a:endParaRPr>
          </a:p>
          <a:p>
            <a:r>
              <a:rPr lang="en-US" sz="3800">
                <a:latin typeface="Times New Roman" panose="02020603050405020304" pitchFamily="18" charset="0"/>
                <a:cs typeface="Times New Roman" panose="02020603050405020304" pitchFamily="18" charset="0"/>
              </a:rPr>
              <a:t>Số 3, đường Ung Văn Khiêm, phường An Hòa, Tp Rạch Giá, tỉnh Kiên Giang</a:t>
            </a:r>
            <a:endParaRPr lang="en-US" sz="3800" dirty="0">
              <a:latin typeface="Times New Roman" panose="02020603050405020304" pitchFamily="18" charset="0"/>
              <a:cs typeface="Times New Roman" panose="02020603050405020304" pitchFamily="18" charset="0"/>
            </a:endParaRPr>
          </a:p>
          <a:p>
            <a:r>
              <a:rPr lang="en-US" sz="3800">
                <a:latin typeface="Times New Roman" panose="02020603050405020304" pitchFamily="18" charset="0"/>
                <a:cs typeface="Times New Roman" panose="02020603050405020304" pitchFamily="18" charset="0"/>
              </a:rPr>
              <a:t>Email: kiengiang@sannhi.vn</a:t>
            </a:r>
            <a:endParaRPr lang="en-US" sz="3800" dirty="0">
              <a:latin typeface="Times New Roman" panose="02020603050405020304" pitchFamily="18" charset="0"/>
              <a:cs typeface="Times New Roman" panose="02020603050405020304" pitchFamily="18" charset="0"/>
            </a:endParaRPr>
          </a:p>
          <a:p>
            <a:r>
              <a:rPr lang="en-US" sz="3800">
                <a:latin typeface="Times New Roman" panose="02020603050405020304" pitchFamily="18" charset="0"/>
                <a:cs typeface="Times New Roman" panose="02020603050405020304" pitchFamily="18" charset="0"/>
              </a:rPr>
              <a:t>Website: sannhikg.vn</a:t>
            </a:r>
            <a:endParaRPr lang="en-US" sz="3800" dirty="0">
              <a:latin typeface="Times New Roman" panose="02020603050405020304" pitchFamily="18" charset="0"/>
              <a:cs typeface="Times New Roman" panose="02020603050405020304" pitchFamily="18" charset="0"/>
            </a:endParaRPr>
          </a:p>
          <a:p>
            <a:r>
              <a:rPr lang="en-US" sz="3800">
                <a:latin typeface="Times New Roman" panose="02020603050405020304" pitchFamily="18" charset="0"/>
                <a:cs typeface="Times New Roman" panose="02020603050405020304" pitchFamily="18" charset="0"/>
              </a:rPr>
              <a:t>Điện thoại: 0297.366.7988</a:t>
            </a:r>
          </a:p>
          <a:p>
            <a:r>
              <a:rPr lang="en-US" sz="3800">
                <a:latin typeface="Times New Roman" panose="02020603050405020304" pitchFamily="18" charset="0"/>
                <a:cs typeface="Times New Roman" panose="02020603050405020304" pitchFamily="18" charset="0"/>
              </a:rPr>
              <a:t>Đường dây nóng: 0297.350.1879</a:t>
            </a:r>
            <a:endParaRPr lang="en-US" sz="3800" dirty="0">
              <a:latin typeface="Times New Roman" panose="02020603050405020304" pitchFamily="18" charset="0"/>
              <a:cs typeface="Times New Roman" panose="02020603050405020304" pitchFamily="18" charset="0"/>
            </a:endParaRPr>
          </a:p>
        </p:txBody>
      </p:sp>
      <p:sp>
        <p:nvSpPr>
          <p:cNvPr id="10" name="Text Box 189"/>
          <p:cNvSpPr txBox="1">
            <a:spLocks noChangeArrowheads="1"/>
          </p:cNvSpPr>
          <p:nvPr/>
        </p:nvSpPr>
        <p:spPr bwMode="auto">
          <a:xfrm>
            <a:off x="914400" y="6938244"/>
            <a:ext cx="15087596" cy="7829836"/>
          </a:xfrm>
          <a:prstGeom prst="rect">
            <a:avLst/>
          </a:prstGeom>
          <a:solidFill>
            <a:schemeClr val="bg1"/>
          </a:solidFill>
          <a:ln w="12700">
            <a:solidFill>
              <a:schemeClr val="accent1">
                <a:lumMod val="75000"/>
              </a:schemeClr>
            </a:solidFill>
          </a:ln>
          <a:effectLst/>
        </p:spPr>
        <p:txBody>
          <a:bodyPr wrap="square"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lnSpc>
                <a:spcPct val="120000"/>
              </a:lnSpc>
            </a:pPr>
            <a:r>
              <a:rPr lang="en-US">
                <a:latin typeface="Times New Roman" panose="02020603050405020304" pitchFamily="18" charset="0"/>
                <a:cs typeface="Times New Roman" panose="02020603050405020304" pitchFamily="18" charset="0"/>
              </a:rPr>
              <a:t>          </a:t>
            </a:r>
            <a:endParaRPr lang="en-US" smtClean="0">
              <a:latin typeface="Times New Roman" panose="02020603050405020304" pitchFamily="18" charset="0"/>
              <a:cs typeface="Times New Roman" panose="02020603050405020304" pitchFamily="18" charset="0"/>
            </a:endParaRPr>
          </a:p>
          <a:p>
            <a:pPr algn="just">
              <a:lnSpc>
                <a:spcPct val="120000"/>
              </a:lnSpc>
            </a:pPr>
            <a:endParaRPr lang="en-US" smtClean="0">
              <a:latin typeface="Times New Roman" panose="02020603050405020304" pitchFamily="18" charset="0"/>
              <a:cs typeface="Times New Roman" panose="02020603050405020304" pitchFamily="18" charset="0"/>
            </a:endParaRPr>
          </a:p>
          <a:p>
            <a:pPr algn="just">
              <a:lnSpc>
                <a:spcPct val="120000"/>
              </a:lnSpc>
            </a:pPr>
            <a:r>
              <a:rPr lang="en-US" smtClean="0">
                <a:latin typeface="Times New Roman" panose="02020603050405020304" pitchFamily="18" charset="0"/>
                <a:cs typeface="Times New Roman" panose="02020603050405020304" pitchFamily="18" charset="0"/>
              </a:rPr>
              <a:t>  </a:t>
            </a:r>
            <a:r>
              <a:rPr lang="en-US" sz="4000" smtClean="0">
                <a:latin typeface="Times New Roman" panose="02020603050405020304" pitchFamily="18" charset="0"/>
                <a:cs typeface="Times New Roman" panose="02020603050405020304" pitchFamily="18" charset="0"/>
              </a:rPr>
              <a:t>Các </a:t>
            </a:r>
            <a:r>
              <a:rPr lang="en-US" sz="4000" dirty="0" err="1">
                <a:latin typeface="Times New Roman" panose="02020603050405020304" pitchFamily="18" charset="0"/>
                <a:cs typeface="Times New Roman" panose="02020603050405020304" pitchFamily="18" charset="0"/>
              </a:rPr>
              <a:t>sự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cố</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xảy</a:t>
            </a:r>
            <a:r>
              <a:rPr lang="en-US" sz="4000" dirty="0">
                <a:latin typeface="Times New Roman" panose="02020603050405020304" pitchFamily="18" charset="0"/>
                <a:cs typeface="Times New Roman" panose="02020603050405020304" pitchFamily="18" charset="0"/>
              </a:rPr>
              <a:t> </a:t>
            </a:r>
            <a:r>
              <a:rPr lang="en-US" sz="4000">
                <a:latin typeface="Times New Roman" panose="02020603050405020304" pitchFamily="18" charset="0"/>
                <a:cs typeface="Times New Roman" panose="02020603050405020304" pitchFamily="18" charset="0"/>
              </a:rPr>
              <a:t>ra </a:t>
            </a:r>
            <a:r>
              <a:rPr lang="en-US" sz="4000" smtClean="0">
                <a:latin typeface="Times New Roman" panose="02020603050405020304" pitchFamily="18" charset="0"/>
                <a:cs typeface="Times New Roman" panose="02020603050405020304" pitchFamily="18" charset="0"/>
              </a:rPr>
              <a:t>do sử dụng tấm điện cực trung tính trong phẫu thuật chiếm 14,29%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tất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sự</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cố</a:t>
            </a:r>
            <a:r>
              <a:rPr lang="en-US" sz="4000">
                <a:latin typeface="Times New Roman" panose="02020603050405020304" pitchFamily="18" charset="0"/>
                <a:cs typeface="Times New Roman" panose="02020603050405020304" pitchFamily="18" charset="0"/>
              </a:rPr>
              <a:t>. </a:t>
            </a:r>
            <a:endParaRPr lang="en-US" sz="4000" smtClean="0">
              <a:latin typeface="Times New Roman" panose="02020603050405020304" pitchFamily="18" charset="0"/>
              <a:cs typeface="Times New Roman" panose="02020603050405020304" pitchFamily="18" charset="0"/>
            </a:endParaRPr>
          </a:p>
          <a:p>
            <a:pPr algn="just">
              <a:lnSpc>
                <a:spcPct val="120000"/>
              </a:lnSpc>
            </a:pPr>
            <a:r>
              <a:rPr lang="vi-VN" sz="4000" smtClean="0">
                <a:latin typeface="Times New Roman" panose="02020603050405020304" pitchFamily="18" charset="0"/>
                <a:cs typeface="Times New Roman" panose="02020603050405020304" pitchFamily="18" charset="0"/>
              </a:rPr>
              <a:t>Trong </a:t>
            </a:r>
            <a:r>
              <a:rPr lang="vi-VN" sz="4000">
                <a:latin typeface="Times New Roman" panose="02020603050405020304" pitchFamily="18" charset="0"/>
                <a:cs typeface="Times New Roman" panose="02020603050405020304" pitchFamily="18" charset="0"/>
              </a:rPr>
              <a:t>phẫu thuật sử dụng dao mổ điện, tấm điện cực trung tính (còn gọi là điện cực đế) giữ vai trò thiết yếu giúp hoàn tất vòng mạch điện an toàn, thu hồi dòng điện sau khi đi qua mô bệnh nhân. Nếu sử dụng không đúng kỹ thuật, nguy cơ bỏng da, điện giật hoặc các tai biến điện khác có thể xảy ra. Do đó, việc sử dụng tấm điện cực trung tính một cách an toàn, đúng quy trình là yêu cầu bắt buộc trong phòng mổ nhằm bảo vệ bệnh nhân và đảm bảo hiệu quả phẫu </a:t>
            </a:r>
            <a:r>
              <a:rPr lang="vi-VN" sz="4000" smtClean="0">
                <a:latin typeface="Times New Roman" panose="02020603050405020304" pitchFamily="18" charset="0"/>
                <a:cs typeface="Times New Roman" panose="02020603050405020304" pitchFamily="18" charset="0"/>
              </a:rPr>
              <a:t>thuật.</a:t>
            </a:r>
            <a:endParaRPr lang="en-US" sz="3600" dirty="0">
              <a:latin typeface="Times New Roman" panose="02020603050405020304" pitchFamily="18" charset="0"/>
              <a:cs typeface="Times New Roman" panose="02020603050405020304" pitchFamily="18" charset="0"/>
            </a:endParaRPr>
          </a:p>
        </p:txBody>
      </p:sp>
      <p:sp>
        <p:nvSpPr>
          <p:cNvPr id="32" name="Rectangle 31"/>
          <p:cNvSpPr/>
          <p:nvPr/>
        </p:nvSpPr>
        <p:spPr>
          <a:xfrm>
            <a:off x="914400" y="6203127"/>
            <a:ext cx="15087596" cy="73866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4200" b="1">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Tổng quan</a:t>
            </a:r>
            <a:endParaRPr lang="en-US" sz="4200" b="1" dirty="0">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3" name="Rectangle 32"/>
          <p:cNvSpPr/>
          <p:nvPr/>
        </p:nvSpPr>
        <p:spPr>
          <a:xfrm>
            <a:off x="914401" y="14759970"/>
            <a:ext cx="15087596" cy="73866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4200" b="1" dirty="0" err="1">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Nguyên</a:t>
            </a:r>
            <a:r>
              <a:rPr lang="en-US" sz="4200" b="1" dirty="0">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200" b="1" err="1">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nhân</a:t>
            </a:r>
            <a:r>
              <a:rPr lang="en-US" sz="4200" b="1">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200" b="1" smtClean="0">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sử dụng tấm điện cực trung tính không an toàn</a:t>
            </a:r>
            <a:endParaRPr lang="en-US" sz="4200" b="1" dirty="0">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6" name="Rectangle 35"/>
          <p:cNvSpPr/>
          <p:nvPr/>
        </p:nvSpPr>
        <p:spPr>
          <a:xfrm>
            <a:off x="914399" y="27813000"/>
            <a:ext cx="31029783" cy="1139937"/>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800" b="1">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Một số lưu ý quan trọng</a:t>
            </a:r>
            <a:endParaRPr lang="en-US" sz="4800" b="1" dirty="0">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 name="Rectangle 1"/>
          <p:cNvSpPr/>
          <p:nvPr/>
        </p:nvSpPr>
        <p:spPr>
          <a:xfrm>
            <a:off x="1115364" y="3990573"/>
            <a:ext cx="2802370" cy="1050544"/>
          </a:xfrm>
          <a:prstGeom prst="rect">
            <a:avLst/>
          </a:prstGeom>
        </p:spPr>
        <p:txBody>
          <a:bodyPr wrap="none">
            <a:spAutoFit/>
          </a:bodyPr>
          <a:lstStyle/>
          <a:p>
            <a:pPr algn="ctr">
              <a:lnSpc>
                <a:spcPct val="140000"/>
              </a:lnSpc>
            </a:pPr>
            <a:r>
              <a:rPr lang="en-US" sz="5000" b="1" err="1">
                <a:solidFill>
                  <a:schemeClr val="bg1"/>
                </a:solidFill>
                <a:latin typeface="Times New Roman" panose="02020603050405020304" pitchFamily="18" charset="0"/>
                <a:cs typeface="Times New Roman" panose="02020603050405020304" pitchFamily="18" charset="0"/>
              </a:rPr>
              <a:t>Số</a:t>
            </a:r>
            <a:r>
              <a:rPr lang="en-US" sz="5000" b="1">
                <a:solidFill>
                  <a:schemeClr val="bg1"/>
                </a:solidFill>
                <a:latin typeface="Times New Roman" panose="02020603050405020304" pitchFamily="18" charset="0"/>
                <a:cs typeface="Times New Roman" panose="02020603050405020304" pitchFamily="18" charset="0"/>
              </a:rPr>
              <a:t> 2</a:t>
            </a:r>
            <a:r>
              <a:rPr lang="en-US" sz="5000" b="1" smtClean="0">
                <a:solidFill>
                  <a:schemeClr val="bg1"/>
                </a:solidFill>
                <a:latin typeface="Times New Roman" panose="02020603050405020304" pitchFamily="18" charset="0"/>
                <a:cs typeface="Times New Roman" panose="02020603050405020304" pitchFamily="18" charset="0"/>
              </a:rPr>
              <a:t>/2025</a:t>
            </a:r>
            <a:endParaRPr lang="en-US" sz="5000" b="1" dirty="0">
              <a:solidFill>
                <a:schemeClr val="bg1"/>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628" y="-15565"/>
            <a:ext cx="3901843" cy="3958095"/>
          </a:xfrm>
          <a:prstGeom prst="rect">
            <a:avLst/>
          </a:prstGeom>
        </p:spPr>
      </p:pic>
      <p:sp>
        <p:nvSpPr>
          <p:cNvPr id="46" name="TextBox 45"/>
          <p:cNvSpPr txBox="1"/>
          <p:nvPr/>
        </p:nvSpPr>
        <p:spPr>
          <a:xfrm>
            <a:off x="24960736" y="39463350"/>
            <a:ext cx="6311424" cy="1846659"/>
          </a:xfrm>
          <a:prstGeom prst="rect">
            <a:avLst/>
          </a:prstGeom>
          <a:solidFill>
            <a:schemeClr val="accent1">
              <a:lumMod val="40000"/>
              <a:lumOff val="60000"/>
            </a:schemeClr>
          </a:solidFill>
        </p:spPr>
        <p:txBody>
          <a:bodyPr wrap="square" rtlCol="0">
            <a:spAutoFit/>
          </a:bodyPr>
          <a:lstStyle/>
          <a:p>
            <a:r>
              <a:rPr lang="en-US" sz="3800">
                <a:latin typeface="Times New Roman" panose="02020603050405020304" pitchFamily="18" charset="0"/>
                <a:cs typeface="Times New Roman" panose="02020603050405020304" pitchFamily="18" charset="0"/>
              </a:rPr>
              <a:t>Phòng Quản lý chất lượng</a:t>
            </a:r>
            <a:endParaRPr lang="en-US" sz="3800" dirty="0">
              <a:latin typeface="Times New Roman" panose="02020603050405020304" pitchFamily="18" charset="0"/>
              <a:cs typeface="Times New Roman" panose="02020603050405020304" pitchFamily="18" charset="0"/>
            </a:endParaRPr>
          </a:p>
          <a:p>
            <a:r>
              <a:rPr lang="en-US" sz="3800">
                <a:latin typeface="Times New Roman" panose="02020603050405020304" pitchFamily="18" charset="0"/>
                <a:cs typeface="Times New Roman" panose="02020603050405020304" pitchFamily="18" charset="0"/>
              </a:rPr>
              <a:t>Email:qlclsn21@gmail.com</a:t>
            </a:r>
            <a:endParaRPr lang="en-US" sz="3800" dirty="0">
              <a:latin typeface="Times New Roman" panose="02020603050405020304" pitchFamily="18" charset="0"/>
              <a:cs typeface="Times New Roman" panose="02020603050405020304" pitchFamily="18" charset="0"/>
            </a:endParaRPr>
          </a:p>
          <a:p>
            <a:r>
              <a:rPr lang="en-US" sz="3800">
                <a:latin typeface="Times New Roman" panose="02020603050405020304" pitchFamily="18" charset="0"/>
                <a:cs typeface="Times New Roman" panose="02020603050405020304" pitchFamily="18" charset="0"/>
              </a:rPr>
              <a:t>Điện thoại: 0772166511</a:t>
            </a:r>
            <a:endParaRPr lang="en-US" sz="3800" dirty="0">
              <a:latin typeface="Times New Roman" panose="02020603050405020304" pitchFamily="18" charset="0"/>
              <a:cs typeface="Times New Roman" panose="02020603050405020304" pitchFamily="18" charset="0"/>
            </a:endParaRPr>
          </a:p>
        </p:txBody>
      </p:sp>
      <p:sp>
        <p:nvSpPr>
          <p:cNvPr id="11" name="Flowchart: Connector 10">
            <a:extLst>
              <a:ext uri="{FF2B5EF4-FFF2-40B4-BE49-F238E27FC236}">
                <a16:creationId xmlns:a16="http://schemas.microsoft.com/office/drawing/2014/main" id="{9D20C1BA-A48C-46F3-9ED9-BBD02AE1ED1B}"/>
              </a:ext>
            </a:extLst>
          </p:cNvPr>
          <p:cNvSpPr/>
          <p:nvPr/>
        </p:nvSpPr>
        <p:spPr>
          <a:xfrm>
            <a:off x="7899259" y="23556205"/>
            <a:ext cx="2057400" cy="2044696"/>
          </a:xfrm>
          <a:prstGeom prst="flowChartConnector">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25" name="Flowchart: Connector 24">
            <a:extLst>
              <a:ext uri="{FF2B5EF4-FFF2-40B4-BE49-F238E27FC236}">
                <a16:creationId xmlns:a16="http://schemas.microsoft.com/office/drawing/2014/main" id="{92A719AD-46B4-4D5D-88B9-6A96018DDC44}"/>
              </a:ext>
            </a:extLst>
          </p:cNvPr>
          <p:cNvSpPr/>
          <p:nvPr/>
        </p:nvSpPr>
        <p:spPr>
          <a:xfrm>
            <a:off x="8274460" y="21896068"/>
            <a:ext cx="1333500" cy="1371600"/>
          </a:xfrm>
          <a:prstGeom prst="flowChartConnector">
            <a:avLst/>
          </a:prstGeom>
          <a:solidFill>
            <a:srgbClr val="7F7F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a:extLst>
              <a:ext uri="{FF2B5EF4-FFF2-40B4-BE49-F238E27FC236}">
                <a16:creationId xmlns:a16="http://schemas.microsoft.com/office/drawing/2014/main" id="{33F2507A-2C42-47F4-AA7D-D0F05106C8F7}"/>
              </a:ext>
            </a:extLst>
          </p:cNvPr>
          <p:cNvSpPr/>
          <p:nvPr/>
        </p:nvSpPr>
        <p:spPr>
          <a:xfrm>
            <a:off x="6032777" y="23700794"/>
            <a:ext cx="1295400" cy="1371600"/>
          </a:xfrm>
          <a:prstGeom prst="flowChartConnector">
            <a:avLst/>
          </a:prstGeom>
          <a:solidFill>
            <a:srgbClr val="7F7F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Connector 26">
            <a:extLst>
              <a:ext uri="{FF2B5EF4-FFF2-40B4-BE49-F238E27FC236}">
                <a16:creationId xmlns:a16="http://schemas.microsoft.com/office/drawing/2014/main" id="{EF005249-88DC-4AF8-9201-FAF8029D9229}"/>
              </a:ext>
            </a:extLst>
          </p:cNvPr>
          <p:cNvSpPr/>
          <p:nvPr/>
        </p:nvSpPr>
        <p:spPr>
          <a:xfrm>
            <a:off x="10607501" y="23538864"/>
            <a:ext cx="1295400" cy="1371600"/>
          </a:xfrm>
          <a:prstGeom prst="flowChartConnector">
            <a:avLst/>
          </a:prstGeom>
          <a:solidFill>
            <a:srgbClr val="7F7F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lowchart: Connector 27">
            <a:extLst>
              <a:ext uri="{FF2B5EF4-FFF2-40B4-BE49-F238E27FC236}">
                <a16:creationId xmlns:a16="http://schemas.microsoft.com/office/drawing/2014/main" id="{8051487B-CE1B-4EC4-A83D-B84A54B13A8F}"/>
              </a:ext>
            </a:extLst>
          </p:cNvPr>
          <p:cNvSpPr/>
          <p:nvPr/>
        </p:nvSpPr>
        <p:spPr>
          <a:xfrm>
            <a:off x="8245301" y="25724616"/>
            <a:ext cx="1295400" cy="1371600"/>
          </a:xfrm>
          <a:prstGeom prst="flowChartConnector">
            <a:avLst/>
          </a:prstGeom>
          <a:solidFill>
            <a:srgbClr val="7F7F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35BCF6-7EDD-4922-A98E-4B84AAFD211A}"/>
              </a:ext>
            </a:extLst>
          </p:cNvPr>
          <p:cNvSpPr txBox="1"/>
          <p:nvPr/>
        </p:nvSpPr>
        <p:spPr>
          <a:xfrm>
            <a:off x="7942275" y="23949090"/>
            <a:ext cx="1946242" cy="1569660"/>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NGUYÊN</a:t>
            </a:r>
          </a:p>
          <a:p>
            <a:pPr algn="ctr"/>
            <a:r>
              <a:rPr lang="en-US" sz="3200" b="1" dirty="0">
                <a:latin typeface="Times New Roman" panose="02020603050405020304" pitchFamily="18" charset="0"/>
                <a:cs typeface="Times New Roman" panose="02020603050405020304" pitchFamily="18" charset="0"/>
              </a:rPr>
              <a:t>NHÂN</a:t>
            </a:r>
          </a:p>
          <a:p>
            <a:endParaRPr lang="en-US" sz="3200" dirty="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1A75E439-4547-490E-A708-F9EE0B7DEAA9}"/>
              </a:ext>
            </a:extLst>
          </p:cNvPr>
          <p:cNvSpPr txBox="1"/>
          <p:nvPr/>
        </p:nvSpPr>
        <p:spPr>
          <a:xfrm>
            <a:off x="7942275" y="22246584"/>
            <a:ext cx="1946242" cy="1261884"/>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MÔI</a:t>
            </a:r>
          </a:p>
          <a:p>
            <a:pPr algn="ctr"/>
            <a:r>
              <a:rPr lang="en-US" sz="2200" b="1" dirty="0">
                <a:latin typeface="Times New Roman" panose="02020603050405020304" pitchFamily="18" charset="0"/>
                <a:cs typeface="Times New Roman" panose="02020603050405020304" pitchFamily="18" charset="0"/>
              </a:rPr>
              <a:t>TR</a:t>
            </a:r>
            <a:r>
              <a:rPr lang="vi-VN" sz="2200" b="1" dirty="0">
                <a:latin typeface="Times New Roman" panose="02020603050405020304" pitchFamily="18" charset="0"/>
                <a:cs typeface="Times New Roman" panose="02020603050405020304" pitchFamily="18" charset="0"/>
              </a:rPr>
              <a:t>Ư</a:t>
            </a:r>
            <a:r>
              <a:rPr lang="en-US" sz="2200" b="1" dirty="0">
                <a:latin typeface="Times New Roman" panose="02020603050405020304" pitchFamily="18" charset="0"/>
                <a:cs typeface="Times New Roman" panose="02020603050405020304" pitchFamily="18" charset="0"/>
              </a:rPr>
              <a:t>ỜNG</a:t>
            </a:r>
          </a:p>
          <a:p>
            <a:endParaRPr lang="en-US" sz="3200" dirty="0">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0FC3C554-2B03-4A11-8678-7FA9258883D0}"/>
              </a:ext>
            </a:extLst>
          </p:cNvPr>
          <p:cNvSpPr txBox="1"/>
          <p:nvPr/>
        </p:nvSpPr>
        <p:spPr>
          <a:xfrm>
            <a:off x="5813566" y="24091098"/>
            <a:ext cx="1946242" cy="1261884"/>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NG</a:t>
            </a:r>
            <a:r>
              <a:rPr lang="vi-VN" sz="2200" b="1" dirty="0">
                <a:latin typeface="Times New Roman" panose="02020603050405020304" pitchFamily="18" charset="0"/>
                <a:cs typeface="Times New Roman" panose="02020603050405020304" pitchFamily="18" charset="0"/>
              </a:rPr>
              <a:t>Ư</a:t>
            </a:r>
            <a:r>
              <a:rPr lang="en-US" sz="2200" b="1" dirty="0">
                <a:latin typeface="Times New Roman" panose="02020603050405020304" pitchFamily="18" charset="0"/>
                <a:cs typeface="Times New Roman" panose="02020603050405020304" pitchFamily="18" charset="0"/>
              </a:rPr>
              <a:t>ỜI BỆNH</a:t>
            </a:r>
          </a:p>
          <a:p>
            <a:endParaRPr lang="en-US" sz="3200" dirty="0">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C284710C-9CC6-4BD4-B66F-A5A6B64B368A}"/>
              </a:ext>
            </a:extLst>
          </p:cNvPr>
          <p:cNvSpPr txBox="1"/>
          <p:nvPr/>
        </p:nvSpPr>
        <p:spPr>
          <a:xfrm>
            <a:off x="10368116" y="24025234"/>
            <a:ext cx="1946242" cy="923330"/>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NVYT</a:t>
            </a:r>
          </a:p>
          <a:p>
            <a:endParaRPr lang="en-US" sz="3200" dirty="0">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2A773AE8-3BEB-4992-8B5C-AE7C8F1B7142}"/>
              </a:ext>
            </a:extLst>
          </p:cNvPr>
          <p:cNvSpPr txBox="1"/>
          <p:nvPr/>
        </p:nvSpPr>
        <p:spPr>
          <a:xfrm>
            <a:off x="7870607" y="26159116"/>
            <a:ext cx="1946242" cy="923330"/>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QLBV</a:t>
            </a:r>
          </a:p>
          <a:p>
            <a:endParaRPr lang="en-US" sz="3200"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D8B9510A-8D0A-4064-90E7-28ECCF934639}"/>
              </a:ext>
            </a:extLst>
          </p:cNvPr>
          <p:cNvSpPr txBox="1"/>
          <p:nvPr/>
        </p:nvSpPr>
        <p:spPr>
          <a:xfrm>
            <a:off x="914399" y="15912966"/>
            <a:ext cx="14991549" cy="4524315"/>
          </a:xfrm>
          <a:prstGeom prst="rect">
            <a:avLst/>
          </a:prstGeom>
          <a:noFill/>
        </p:spPr>
        <p:txBody>
          <a:bodyPr wrap="square" rtlCol="0">
            <a:spAutoFit/>
          </a:bodyPr>
          <a:lstStyle/>
          <a:p>
            <a:pPr marL="571500" indent="-571500">
              <a:lnSpc>
                <a:spcPct val="120000"/>
              </a:lnSpc>
              <a:buFont typeface="Arial" panose="020B0604020202020204" pitchFamily="34" charset="0"/>
              <a:buChar char="•"/>
            </a:pPr>
            <a:r>
              <a:rPr lang="vi-VN" sz="4000">
                <a:latin typeface="Times New Roman" panose="02020603050405020304" pitchFamily="18" charset="0"/>
                <a:cs typeface="Times New Roman" panose="02020603050405020304" pitchFamily="18" charset="0"/>
              </a:rPr>
              <a:t>Hệ thống giám sát an toàn không thể theo dõi sự tiếp xúc của tấm điện cực </a:t>
            </a:r>
            <a:r>
              <a:rPr lang="vi-VN" sz="4000" smtClean="0">
                <a:latin typeface="Times New Roman" panose="02020603050405020304" pitchFamily="18" charset="0"/>
                <a:cs typeface="Times New Roman" panose="02020603050405020304" pitchFamily="18" charset="0"/>
              </a:rPr>
              <a:t>đơn</a:t>
            </a:r>
            <a:r>
              <a:rPr lang="en-US" sz="4000" smtClean="0">
                <a:latin typeface="Times New Roman" panose="02020603050405020304" pitchFamily="18" charset="0"/>
                <a:cs typeface="Times New Roman" panose="02020603050405020304" pitchFamily="18" charset="0"/>
              </a:rPr>
              <a:t>.</a:t>
            </a:r>
          </a:p>
          <a:p>
            <a:pPr marL="571500" indent="-571500">
              <a:lnSpc>
                <a:spcPct val="120000"/>
              </a:lnSpc>
              <a:buFont typeface="Arial" panose="020B0604020202020204" pitchFamily="34" charset="0"/>
              <a:buChar char="•"/>
            </a:pPr>
            <a:r>
              <a:rPr lang="vi-VN" sz="4000">
                <a:latin typeface="Times New Roman" panose="02020603050405020304" pitchFamily="18" charset="0"/>
                <a:cs typeface="Times New Roman" panose="02020603050405020304" pitchFamily="18" charset="0"/>
              </a:rPr>
              <a:t>Không được làm sạch lông (Diện tích tiếp xúc nhỏ giữa các sợi lông).</a:t>
            </a:r>
          </a:p>
          <a:p>
            <a:pPr marL="571500" indent="-571500">
              <a:lnSpc>
                <a:spcPct val="120000"/>
              </a:lnSpc>
              <a:buFont typeface="Arial" panose="020B0604020202020204" pitchFamily="34" charset="0"/>
              <a:buChar char="•"/>
            </a:pPr>
            <a:r>
              <a:rPr lang="vi-VN" sz="4000">
                <a:latin typeface="Times New Roman" panose="02020603050405020304" pitchFamily="18" charset="0"/>
                <a:cs typeface="Times New Roman" panose="02020603050405020304" pitchFamily="18" charset="0"/>
              </a:rPr>
              <a:t>Nguy hiểm do cháy: Không khí có chứa cồn có thể gây cháy.</a:t>
            </a:r>
          </a:p>
          <a:p>
            <a:pPr marL="571500" indent="-571500">
              <a:lnSpc>
                <a:spcPct val="120000"/>
              </a:lnSpc>
              <a:buFont typeface="Arial" panose="020B0604020202020204" pitchFamily="34" charset="0"/>
              <a:buChar char="•"/>
            </a:pPr>
            <a:r>
              <a:rPr lang="vi-VN" sz="4000">
                <a:latin typeface="Times New Roman" panose="02020603050405020304" pitchFamily="18" charset="0"/>
                <a:cs typeface="Times New Roman" panose="02020603050405020304" pitchFamily="18" charset="0"/>
              </a:rPr>
              <a:t>Nguy cơ bỏng khác: sử dụng không đúng cách, thuốc khử trùng phải sử dụng vừa đủ, khô ráo,…</a:t>
            </a:r>
            <a:endParaRPr lang="en-US" sz="40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328B171-35A7-4405-8AA2-8DD57B6B4C98}"/>
              </a:ext>
            </a:extLst>
          </p:cNvPr>
          <p:cNvSpPr txBox="1"/>
          <p:nvPr/>
        </p:nvSpPr>
        <p:spPr>
          <a:xfrm>
            <a:off x="15958457" y="21517428"/>
            <a:ext cx="914400" cy="1415772"/>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1B1C5C96-439C-4D46-9BFB-A748226C146B}"/>
              </a:ext>
            </a:extLst>
          </p:cNvPr>
          <p:cNvSpPr txBox="1"/>
          <p:nvPr/>
        </p:nvSpPr>
        <p:spPr>
          <a:xfrm>
            <a:off x="17330905" y="19942506"/>
            <a:ext cx="13868400" cy="1323439"/>
          </a:xfrm>
          <a:prstGeom prst="rect">
            <a:avLst/>
          </a:prstGeom>
          <a:noFill/>
        </p:spPr>
        <p:txBody>
          <a:bodyPr wrap="square" rtlCol="0">
            <a:spAutoFit/>
          </a:bodyPr>
          <a:lstStyle/>
          <a:p>
            <a:pPr algn="just"/>
            <a:endParaRPr lang="en-US" sz="4000" dirty="0">
              <a:latin typeface="Times New Roman" panose="02020603050405020304" pitchFamily="18" charset="0"/>
              <a:cs typeface="Times New Roman" panose="02020603050405020304" pitchFamily="18" charset="0"/>
            </a:endParaRPr>
          </a:p>
          <a:p>
            <a:pPr algn="just"/>
            <a:r>
              <a:rPr lang="en-US" sz="4000" dirty="0">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D58845D6-DB3E-4FC3-B36B-48624ADBB6C4}"/>
              </a:ext>
            </a:extLst>
          </p:cNvPr>
          <p:cNvSpPr txBox="1"/>
          <p:nvPr/>
        </p:nvSpPr>
        <p:spPr>
          <a:xfrm>
            <a:off x="-1371600" y="29232781"/>
            <a:ext cx="31850136" cy="8321765"/>
          </a:xfrm>
          <a:prstGeom prst="rect">
            <a:avLst/>
          </a:prstGeom>
          <a:noFill/>
        </p:spPr>
        <p:txBody>
          <a:bodyPr wrap="square" rtlCol="0">
            <a:spAutoFit/>
          </a:bodyPr>
          <a:lstStyle/>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Tuyệt đối không sử dụng lại tấm điện cực dùng một lần.</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Sử dụng sản phẩm đạt tiêu chuẩn chất lượng, nguồn gốc rõ ràng.</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Định kỳ đào tạo và nhắc nhở nhân viên y tế về kỹ năng sử dụng tấm điện cực an toàn.</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Loại bỏ trang sức khi phẫu thuật.</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Khi tấm điện cực bị lệch, những góc cạnh là nơi tập trung nhiều điện tích nhất.</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Tấm điện cực trung tính silicone không thể kích hoạt được tính năng theo dõi an toàn (Cần phải cẩn trọng khi sử dụng).</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Lột bỏ tấm điện cực một cách cẩn thận.</a:t>
            </a:r>
          </a:p>
          <a:p>
            <a:pPr marL="2651760" lvl="1" indent="-457200">
              <a:lnSpc>
                <a:spcPct val="120000"/>
              </a:lnSpc>
              <a:buFont typeface="Wingdings" panose="05000000000000000000" pitchFamily="2" charset="2"/>
              <a:buChar char="v"/>
            </a:pPr>
            <a:r>
              <a:rPr lang="vi-VN" sz="5000">
                <a:latin typeface="Times New Roman" panose="02020603050405020304" pitchFamily="18" charset="0"/>
                <a:cs typeface="Times New Roman" panose="02020603050405020304" pitchFamily="18" charset="0"/>
              </a:rPr>
              <a:t>Ảnh hưởng bởi dòng điện cao tần, điện áp quá cao,…</a:t>
            </a:r>
            <a:r>
              <a:rPr lang="en-US" sz="5000" smtClean="0">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EA40A643-E1A3-4D4B-BEDC-A6561D9C3E34}"/>
              </a:ext>
            </a:extLst>
          </p:cNvPr>
          <p:cNvSpPr txBox="1"/>
          <p:nvPr/>
        </p:nvSpPr>
        <p:spPr>
          <a:xfrm>
            <a:off x="15943006" y="21517896"/>
            <a:ext cx="914400" cy="1415772"/>
          </a:xfrm>
          <a:prstGeom prst="rect">
            <a:avLst/>
          </a:prstGeom>
          <a:noFill/>
        </p:spPr>
        <p:txBody>
          <a:bodyPr wrap="square" rtlCol="0">
            <a:spAutoFit/>
          </a:bodyPr>
          <a:lstStyle/>
          <a:p>
            <a:endParaRPr lang="en-US"/>
          </a:p>
        </p:txBody>
      </p:sp>
      <p:sp>
        <p:nvSpPr>
          <p:cNvPr id="12" name="TextBox 11">
            <a:extLst>
              <a:ext uri="{FF2B5EF4-FFF2-40B4-BE49-F238E27FC236}">
                <a16:creationId xmlns:a16="http://schemas.microsoft.com/office/drawing/2014/main" id="{43996F9F-5583-41DE-BF30-892DABCE3E57}"/>
              </a:ext>
            </a:extLst>
          </p:cNvPr>
          <p:cNvSpPr txBox="1"/>
          <p:nvPr/>
        </p:nvSpPr>
        <p:spPr>
          <a:xfrm>
            <a:off x="15943006" y="21517896"/>
            <a:ext cx="914400" cy="1415772"/>
          </a:xfrm>
          <a:prstGeom prst="rect">
            <a:avLst/>
          </a:prstGeom>
          <a:noFill/>
        </p:spPr>
        <p:txBody>
          <a:bodyPr wrap="square" rtlCol="0">
            <a:spAutoFit/>
          </a:bodyPr>
          <a:lstStyle/>
          <a:p>
            <a:endParaRPr lang="en-US"/>
          </a:p>
        </p:txBody>
      </p:sp>
      <p:sp>
        <p:nvSpPr>
          <p:cNvPr id="17" name="Rectangle: Rounded Corners 16">
            <a:extLst>
              <a:ext uri="{FF2B5EF4-FFF2-40B4-BE49-F238E27FC236}">
                <a16:creationId xmlns:a16="http://schemas.microsoft.com/office/drawing/2014/main" id="{B9BB3F2C-C78F-4A05-81CB-1937CE9FCDF9}"/>
              </a:ext>
            </a:extLst>
          </p:cNvPr>
          <p:cNvSpPr/>
          <p:nvPr/>
        </p:nvSpPr>
        <p:spPr>
          <a:xfrm>
            <a:off x="15957206" y="6974328"/>
            <a:ext cx="16046794" cy="2015725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
        <p:nvSpPr>
          <p:cNvPr id="41" name="Rectangle 40">
            <a:extLst>
              <a:ext uri="{FF2B5EF4-FFF2-40B4-BE49-F238E27FC236}">
                <a16:creationId xmlns:a16="http://schemas.microsoft.com/office/drawing/2014/main" id="{D89C08E1-136D-4DF7-9542-436CCAB96061}"/>
              </a:ext>
            </a:extLst>
          </p:cNvPr>
          <p:cNvSpPr/>
          <p:nvPr/>
        </p:nvSpPr>
        <p:spPr>
          <a:xfrm>
            <a:off x="16230600" y="5670880"/>
            <a:ext cx="15773400" cy="126034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b="1">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a:t>
            </a:r>
            <a:r>
              <a:rPr lang="en-US" sz="4200" b="1" smtClean="0">
                <a:solidFill>
                  <a:schemeClr val="accent3">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uy trình sử dụng an toàn tấm điện cực trung tính trong phẫu thuật</a:t>
            </a:r>
            <a:endParaRPr lang="en-US" sz="4200" b="1" dirty="0">
              <a:solidFill>
                <a:schemeClr val="accent3">
                  <a:lumMod val="20000"/>
                  <a:lumOff val="80000"/>
                </a:schemeClr>
              </a:solidFill>
              <a:effectLst>
                <a:outerShdw blurRad="38100" dist="38100" dir="2700000" algn="tl">
                  <a:srgbClr val="000000">
                    <a:alpha val="43137"/>
                  </a:srgbClr>
                </a:outerShdw>
              </a:effectLst>
            </a:endParaRPr>
          </a:p>
        </p:txBody>
      </p:sp>
      <p:sp>
        <p:nvSpPr>
          <p:cNvPr id="75" name="TextBox 74">
            <a:extLst>
              <a:ext uri="{FF2B5EF4-FFF2-40B4-BE49-F238E27FC236}">
                <a16:creationId xmlns:a16="http://schemas.microsoft.com/office/drawing/2014/main" id="{D0FF9E3D-8450-4678-9748-AA16436EF185}"/>
              </a:ext>
            </a:extLst>
          </p:cNvPr>
          <p:cNvSpPr txBox="1"/>
          <p:nvPr/>
        </p:nvSpPr>
        <p:spPr>
          <a:xfrm>
            <a:off x="17754600" y="7467600"/>
            <a:ext cx="2667000" cy="400110"/>
          </a:xfrm>
          <a:prstGeom prst="rect">
            <a:avLst/>
          </a:prstGeom>
          <a:noFill/>
        </p:spPr>
        <p:txBody>
          <a:bodyPr wrap="square" rtlCol="0">
            <a:spAutoFit/>
          </a:bodyPr>
          <a:lstStyle/>
          <a:p>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83" name="TextBox 82">
            <a:extLst>
              <a:ext uri="{FF2B5EF4-FFF2-40B4-BE49-F238E27FC236}">
                <a16:creationId xmlns:a16="http://schemas.microsoft.com/office/drawing/2014/main" id="{BA656661-59BF-43FE-9163-A137D845A19C}"/>
              </a:ext>
            </a:extLst>
          </p:cNvPr>
          <p:cNvSpPr txBox="1"/>
          <p:nvPr/>
        </p:nvSpPr>
        <p:spPr>
          <a:xfrm>
            <a:off x="18213612" y="8745965"/>
            <a:ext cx="1042866"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92" name="TextBox 91">
            <a:extLst>
              <a:ext uri="{FF2B5EF4-FFF2-40B4-BE49-F238E27FC236}">
                <a16:creationId xmlns:a16="http://schemas.microsoft.com/office/drawing/2014/main" id="{7E1944BD-2FCE-4456-8A7D-2297454A8916}"/>
              </a:ext>
            </a:extLst>
          </p:cNvPr>
          <p:cNvSpPr txBox="1"/>
          <p:nvPr/>
        </p:nvSpPr>
        <p:spPr>
          <a:xfrm>
            <a:off x="22479000" y="8934510"/>
            <a:ext cx="1042866"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93" name="TextBox 92">
            <a:extLst>
              <a:ext uri="{FF2B5EF4-FFF2-40B4-BE49-F238E27FC236}">
                <a16:creationId xmlns:a16="http://schemas.microsoft.com/office/drawing/2014/main" id="{1132E696-6E99-47CA-9EAD-35224C5496B6}"/>
              </a:ext>
            </a:extLst>
          </p:cNvPr>
          <p:cNvSpPr txBox="1"/>
          <p:nvPr/>
        </p:nvSpPr>
        <p:spPr>
          <a:xfrm>
            <a:off x="19842774" y="18395831"/>
            <a:ext cx="738066" cy="400110"/>
          </a:xfrm>
          <a:prstGeom prst="rect">
            <a:avLst/>
          </a:prstGeom>
          <a:noFill/>
        </p:spPr>
        <p:txBody>
          <a:bodyPr wrap="square" rtlCol="0">
            <a:spAutoFit/>
          </a:bodyPr>
          <a:lstStyle/>
          <a:p>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94" name="TextBox 93">
            <a:extLst>
              <a:ext uri="{FF2B5EF4-FFF2-40B4-BE49-F238E27FC236}">
                <a16:creationId xmlns:a16="http://schemas.microsoft.com/office/drawing/2014/main" id="{B02FC672-5BC1-4D9A-ACF3-D67CC4D0EE87}"/>
              </a:ext>
            </a:extLst>
          </p:cNvPr>
          <p:cNvSpPr txBox="1"/>
          <p:nvPr/>
        </p:nvSpPr>
        <p:spPr>
          <a:xfrm>
            <a:off x="21183600" y="12455918"/>
            <a:ext cx="1042866"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95" name="TextBox 94">
            <a:extLst>
              <a:ext uri="{FF2B5EF4-FFF2-40B4-BE49-F238E27FC236}">
                <a16:creationId xmlns:a16="http://schemas.microsoft.com/office/drawing/2014/main" id="{F6BCB08F-F36E-4A4F-932C-195B07C0515D}"/>
              </a:ext>
            </a:extLst>
          </p:cNvPr>
          <p:cNvSpPr txBox="1"/>
          <p:nvPr/>
        </p:nvSpPr>
        <p:spPr>
          <a:xfrm>
            <a:off x="25931934" y="8610600"/>
            <a:ext cx="738066" cy="400110"/>
          </a:xfrm>
          <a:prstGeom prst="rect">
            <a:avLst/>
          </a:prstGeom>
          <a:noFill/>
        </p:spPr>
        <p:txBody>
          <a:bodyPr wrap="square" rtlCol="0">
            <a:spAutoFit/>
          </a:bodyPr>
          <a:lstStyle/>
          <a:p>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96" name="TextBox 95">
            <a:extLst>
              <a:ext uri="{FF2B5EF4-FFF2-40B4-BE49-F238E27FC236}">
                <a16:creationId xmlns:a16="http://schemas.microsoft.com/office/drawing/2014/main" id="{DBFFCC0E-67E3-4F0F-AB22-BEAB8FC1C623}"/>
              </a:ext>
            </a:extLst>
          </p:cNvPr>
          <p:cNvSpPr txBox="1"/>
          <p:nvPr/>
        </p:nvSpPr>
        <p:spPr>
          <a:xfrm>
            <a:off x="16745720" y="26993643"/>
            <a:ext cx="1042866"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97" name="TextBox 96">
            <a:extLst>
              <a:ext uri="{FF2B5EF4-FFF2-40B4-BE49-F238E27FC236}">
                <a16:creationId xmlns:a16="http://schemas.microsoft.com/office/drawing/2014/main" id="{C52860B5-B751-4CB9-A0E2-FB3D7219402E}"/>
              </a:ext>
            </a:extLst>
          </p:cNvPr>
          <p:cNvSpPr txBox="1"/>
          <p:nvPr/>
        </p:nvSpPr>
        <p:spPr>
          <a:xfrm>
            <a:off x="29427344" y="8611374"/>
            <a:ext cx="738066" cy="400110"/>
          </a:xfrm>
          <a:prstGeom prst="rect">
            <a:avLst/>
          </a:prstGeom>
          <a:noFill/>
        </p:spPr>
        <p:txBody>
          <a:bodyPr wrap="square" rtlCol="0">
            <a:spAutoFit/>
          </a:bodyPr>
          <a:lstStyle/>
          <a:p>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00" name="TextBox 99">
            <a:extLst>
              <a:ext uri="{FF2B5EF4-FFF2-40B4-BE49-F238E27FC236}">
                <a16:creationId xmlns:a16="http://schemas.microsoft.com/office/drawing/2014/main" id="{1083B62E-30F5-489B-A79B-DA87F34507A2}"/>
              </a:ext>
            </a:extLst>
          </p:cNvPr>
          <p:cNvSpPr txBox="1"/>
          <p:nvPr/>
        </p:nvSpPr>
        <p:spPr>
          <a:xfrm>
            <a:off x="21031200" y="8969514"/>
            <a:ext cx="1295400" cy="400110"/>
          </a:xfrm>
          <a:prstGeom prst="rect">
            <a:avLst/>
          </a:prstGeom>
          <a:noFill/>
        </p:spPr>
        <p:txBody>
          <a:bodyPr wrap="square" rtlCol="0">
            <a:spAutoFit/>
          </a:bodyPr>
          <a:lstStyle/>
          <a:p>
            <a:pPr algn="ct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101" name="TextBox 100">
            <a:extLst>
              <a:ext uri="{FF2B5EF4-FFF2-40B4-BE49-F238E27FC236}">
                <a16:creationId xmlns:a16="http://schemas.microsoft.com/office/drawing/2014/main" id="{D1D72085-E922-4C45-B88B-90B77A904DE0}"/>
              </a:ext>
            </a:extLst>
          </p:cNvPr>
          <p:cNvSpPr txBox="1"/>
          <p:nvPr/>
        </p:nvSpPr>
        <p:spPr>
          <a:xfrm>
            <a:off x="25144532" y="20089884"/>
            <a:ext cx="1295400" cy="400110"/>
          </a:xfrm>
          <a:prstGeom prst="rect">
            <a:avLst/>
          </a:prstGeom>
          <a:noFill/>
        </p:spPr>
        <p:txBody>
          <a:bodyPr wrap="square" rtlCol="0">
            <a:spAutoFit/>
          </a:bodyPr>
          <a:lstStyle/>
          <a:p>
            <a:pPr algn="ct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102" name="TextBox 101">
            <a:extLst>
              <a:ext uri="{FF2B5EF4-FFF2-40B4-BE49-F238E27FC236}">
                <a16:creationId xmlns:a16="http://schemas.microsoft.com/office/drawing/2014/main" id="{105A1511-7A41-4B6F-8FDF-81D10CCD42E3}"/>
              </a:ext>
            </a:extLst>
          </p:cNvPr>
          <p:cNvSpPr txBox="1"/>
          <p:nvPr/>
        </p:nvSpPr>
        <p:spPr>
          <a:xfrm>
            <a:off x="26334055" y="12065169"/>
            <a:ext cx="1295400" cy="400110"/>
          </a:xfrm>
          <a:prstGeom prst="rect">
            <a:avLst/>
          </a:prstGeom>
          <a:noFill/>
        </p:spPr>
        <p:txBody>
          <a:bodyPr wrap="square" rtlCol="0">
            <a:spAutoFit/>
          </a:bodyPr>
          <a:lstStyle/>
          <a:p>
            <a:pPr algn="ct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108" name="TextBox 107">
            <a:extLst>
              <a:ext uri="{FF2B5EF4-FFF2-40B4-BE49-F238E27FC236}">
                <a16:creationId xmlns:a16="http://schemas.microsoft.com/office/drawing/2014/main" id="{3B903909-B9F6-4F56-B25F-E9D4641F2758}"/>
              </a:ext>
            </a:extLst>
          </p:cNvPr>
          <p:cNvSpPr txBox="1"/>
          <p:nvPr/>
        </p:nvSpPr>
        <p:spPr>
          <a:xfrm>
            <a:off x="20520269" y="17424926"/>
            <a:ext cx="1042866" cy="400110"/>
          </a:xfrm>
          <a:prstGeom prst="rect">
            <a:avLst/>
          </a:prstGeom>
          <a:noFill/>
        </p:spPr>
        <p:txBody>
          <a:bodyPr wrap="square" rtlCol="0">
            <a:spAutoFit/>
          </a:bodyPr>
          <a:lstStyle/>
          <a:p>
            <a:pPr algn="ctr"/>
            <a:endParaRPr 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0" name="TextBox 109">
            <a:extLst>
              <a:ext uri="{FF2B5EF4-FFF2-40B4-BE49-F238E27FC236}">
                <a16:creationId xmlns:a16="http://schemas.microsoft.com/office/drawing/2014/main" id="{609DBACC-54AD-4A8C-8630-A92A5607681C}"/>
              </a:ext>
            </a:extLst>
          </p:cNvPr>
          <p:cNvSpPr txBox="1"/>
          <p:nvPr/>
        </p:nvSpPr>
        <p:spPr>
          <a:xfrm>
            <a:off x="21859660" y="19739334"/>
            <a:ext cx="1042866" cy="400110"/>
          </a:xfrm>
          <a:prstGeom prst="rect">
            <a:avLst/>
          </a:prstGeom>
          <a:noFill/>
        </p:spPr>
        <p:txBody>
          <a:bodyPr wrap="square" rtlCol="0">
            <a:spAutoFit/>
          </a:bodyPr>
          <a:lstStyle/>
          <a:p>
            <a:pPr algn="ctr"/>
            <a:endParaRPr 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1" name="TextBox 110">
            <a:extLst>
              <a:ext uri="{FF2B5EF4-FFF2-40B4-BE49-F238E27FC236}">
                <a16:creationId xmlns:a16="http://schemas.microsoft.com/office/drawing/2014/main" id="{7EE65899-514E-4F4E-913B-1AFEB40E98A3}"/>
              </a:ext>
            </a:extLst>
          </p:cNvPr>
          <p:cNvSpPr txBox="1"/>
          <p:nvPr/>
        </p:nvSpPr>
        <p:spPr>
          <a:xfrm>
            <a:off x="28879800" y="11865114"/>
            <a:ext cx="1042866"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112" name="TextBox 111">
            <a:extLst>
              <a:ext uri="{FF2B5EF4-FFF2-40B4-BE49-F238E27FC236}">
                <a16:creationId xmlns:a16="http://schemas.microsoft.com/office/drawing/2014/main" id="{083653BC-4305-4648-8044-9A73D9618193}"/>
              </a:ext>
            </a:extLst>
          </p:cNvPr>
          <p:cNvSpPr txBox="1"/>
          <p:nvPr/>
        </p:nvSpPr>
        <p:spPr>
          <a:xfrm>
            <a:off x="27532134" y="20628767"/>
            <a:ext cx="1042866" cy="400110"/>
          </a:xfrm>
          <a:prstGeom prst="rect">
            <a:avLst/>
          </a:prstGeom>
          <a:noFill/>
        </p:spPr>
        <p:txBody>
          <a:bodyPr wrap="square" rtlCol="0">
            <a:spAutoFit/>
          </a:bodyPr>
          <a:lstStyle/>
          <a:p>
            <a:pPr algn="ctr"/>
            <a:endParaRPr 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5" name="TextBox 114">
            <a:extLst>
              <a:ext uri="{FF2B5EF4-FFF2-40B4-BE49-F238E27FC236}">
                <a16:creationId xmlns:a16="http://schemas.microsoft.com/office/drawing/2014/main" id="{8151B469-DB5A-4225-B2EB-6E08F61EA7D8}"/>
              </a:ext>
            </a:extLst>
          </p:cNvPr>
          <p:cNvSpPr txBox="1"/>
          <p:nvPr/>
        </p:nvSpPr>
        <p:spPr>
          <a:xfrm>
            <a:off x="17769775" y="19463852"/>
            <a:ext cx="382468" cy="1169551"/>
          </a:xfrm>
          <a:prstGeom prst="rect">
            <a:avLst/>
          </a:prstGeom>
          <a:noFill/>
        </p:spPr>
        <p:txBody>
          <a:bodyPr wrap="square" rtlCol="0">
            <a:spAutoFit/>
          </a:bodyPr>
          <a:lstStyle/>
          <a:p>
            <a:endParaRPr lang="en-US" sz="7000" b="1" dirty="0">
              <a:solidFill>
                <a:srgbClr val="FF0000"/>
              </a:solidFill>
              <a:effectLst>
                <a:outerShdw blurRad="38100" dist="38100" dir="2700000" algn="tl">
                  <a:srgbClr val="000000">
                    <a:alpha val="43137"/>
                  </a:srgbClr>
                </a:outerShdw>
              </a:effectLst>
            </a:endParaRPr>
          </a:p>
        </p:txBody>
      </p:sp>
      <p:sp>
        <p:nvSpPr>
          <p:cNvPr id="116" name="TextBox 115">
            <a:extLst>
              <a:ext uri="{FF2B5EF4-FFF2-40B4-BE49-F238E27FC236}">
                <a16:creationId xmlns:a16="http://schemas.microsoft.com/office/drawing/2014/main" id="{4D9A6AF7-F79F-48FD-BC05-0A5755A68A84}"/>
              </a:ext>
            </a:extLst>
          </p:cNvPr>
          <p:cNvSpPr txBox="1"/>
          <p:nvPr/>
        </p:nvSpPr>
        <p:spPr>
          <a:xfrm>
            <a:off x="22098000" y="14097000"/>
            <a:ext cx="381000" cy="1169551"/>
          </a:xfrm>
          <a:prstGeom prst="rect">
            <a:avLst/>
          </a:prstGeom>
          <a:noFill/>
        </p:spPr>
        <p:txBody>
          <a:bodyPr wrap="square" rtlCol="0">
            <a:spAutoFit/>
          </a:bodyPr>
          <a:lstStyle/>
          <a:p>
            <a:endParaRPr lang="en-US" sz="7000" b="1" dirty="0">
              <a:solidFill>
                <a:srgbClr val="FF0000"/>
              </a:solidFill>
              <a:effectLst>
                <a:outerShdw blurRad="38100" dist="38100" dir="2700000" algn="tl">
                  <a:srgbClr val="000000">
                    <a:alpha val="43137"/>
                  </a:srgbClr>
                </a:outerShdw>
              </a:effectLst>
            </a:endParaRPr>
          </a:p>
        </p:txBody>
      </p:sp>
      <p:sp>
        <p:nvSpPr>
          <p:cNvPr id="118" name="TextBox 117">
            <a:extLst>
              <a:ext uri="{FF2B5EF4-FFF2-40B4-BE49-F238E27FC236}">
                <a16:creationId xmlns:a16="http://schemas.microsoft.com/office/drawing/2014/main" id="{56FE2D5B-309D-41CF-9563-9C3371AEA704}"/>
              </a:ext>
            </a:extLst>
          </p:cNvPr>
          <p:cNvSpPr txBox="1"/>
          <p:nvPr/>
        </p:nvSpPr>
        <p:spPr>
          <a:xfrm>
            <a:off x="18002493" y="18836480"/>
            <a:ext cx="2042748"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119" name="TextBox 118">
            <a:extLst>
              <a:ext uri="{FF2B5EF4-FFF2-40B4-BE49-F238E27FC236}">
                <a16:creationId xmlns:a16="http://schemas.microsoft.com/office/drawing/2014/main" id="{35070951-DC04-4584-AF17-EF8FAC3859F5}"/>
              </a:ext>
            </a:extLst>
          </p:cNvPr>
          <p:cNvSpPr txBox="1"/>
          <p:nvPr/>
        </p:nvSpPr>
        <p:spPr>
          <a:xfrm>
            <a:off x="23543278" y="14447956"/>
            <a:ext cx="2076253"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120" name="TextBox 119">
            <a:extLst>
              <a:ext uri="{FF2B5EF4-FFF2-40B4-BE49-F238E27FC236}">
                <a16:creationId xmlns:a16="http://schemas.microsoft.com/office/drawing/2014/main" id="{A5F60E3D-8B8D-4558-8664-F40F4FC7A93C}"/>
              </a:ext>
            </a:extLst>
          </p:cNvPr>
          <p:cNvSpPr txBox="1"/>
          <p:nvPr/>
        </p:nvSpPr>
        <p:spPr>
          <a:xfrm rot="13501453">
            <a:off x="28355773" y="21120005"/>
            <a:ext cx="2076253"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123" name="TextBox 122">
            <a:extLst>
              <a:ext uri="{FF2B5EF4-FFF2-40B4-BE49-F238E27FC236}">
                <a16:creationId xmlns:a16="http://schemas.microsoft.com/office/drawing/2014/main" id="{F1AF0F45-3ECD-4675-A04F-B244D5837711}"/>
              </a:ext>
            </a:extLst>
          </p:cNvPr>
          <p:cNvSpPr txBox="1"/>
          <p:nvPr/>
        </p:nvSpPr>
        <p:spPr>
          <a:xfrm>
            <a:off x="17754600" y="11989713"/>
            <a:ext cx="2538534" cy="430887"/>
          </a:xfrm>
          <a:prstGeom prst="rect">
            <a:avLst/>
          </a:prstGeom>
          <a:noFill/>
        </p:spPr>
        <p:txBody>
          <a:bodyPr wrap="square" rtlCol="0">
            <a:spAutoFit/>
          </a:bodyPr>
          <a:lstStyle/>
          <a:p>
            <a:pPr algn="ctr"/>
            <a:endParaRPr lang="en-US" sz="2200" b="1" dirty="0">
              <a:solidFill>
                <a:schemeClr val="bg1"/>
              </a:solidFill>
              <a:latin typeface="Times New Roman" panose="02020603050405020304" pitchFamily="18" charset="0"/>
              <a:cs typeface="Times New Roman" panose="02020603050405020304" pitchFamily="18" charset="0"/>
            </a:endParaRPr>
          </a:p>
        </p:txBody>
      </p:sp>
      <p:sp>
        <p:nvSpPr>
          <p:cNvPr id="98" name="Text Box 122"/>
          <p:cNvSpPr txBox="1">
            <a:spLocks noChangeArrowheads="1"/>
          </p:cNvSpPr>
          <p:nvPr/>
        </p:nvSpPr>
        <p:spPr bwMode="auto">
          <a:xfrm>
            <a:off x="4467471" y="2692743"/>
            <a:ext cx="26622127" cy="1731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457200" rIns="182880" bIns="45720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5270" b="1" smtClean="0">
                <a:solidFill>
                  <a:schemeClr val="accent3">
                    <a:lumMod val="20000"/>
                    <a:lumOff val="80000"/>
                  </a:schemeClr>
                </a:solidFill>
                <a:latin typeface="Times New Roman" panose="02020603050405020304" pitchFamily="18" charset="0"/>
                <a:ea typeface="Tahoma" panose="020B0604030504040204" pitchFamily="34" charset="0"/>
                <a:cs typeface="Times New Roman" panose="02020603050405020304" pitchFamily="18" charset="0"/>
              </a:rPr>
              <a:t>CHỦ ĐỀ : SỬ DỤNG AN TOÀN TẤM ĐIỆN CỰC TRUNG TÍNH TRONG PHẪU THUẬT</a:t>
            </a:r>
            <a:endParaRPr lang="en-US" sz="5270" b="1" dirty="0">
              <a:solidFill>
                <a:schemeClr val="accent3">
                  <a:lumMod val="20000"/>
                  <a:lumOff val="80000"/>
                </a:schemeClr>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45" name="Oval 44"/>
          <p:cNvSpPr/>
          <p:nvPr/>
        </p:nvSpPr>
        <p:spPr>
          <a:xfrm>
            <a:off x="16310800" y="7350471"/>
            <a:ext cx="7015346" cy="6175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a:solidFill>
                  <a:prstClr val="white"/>
                </a:solidFill>
                <a:latin typeface="Times New Roman" panose="02020603050405020304" pitchFamily="18" charset="0"/>
                <a:cs typeface="Times New Roman" panose="02020603050405020304" pitchFamily="18" charset="0"/>
              </a:rPr>
              <a:t>1.Kiểm tra tấm điện cực</a:t>
            </a:r>
          </a:p>
          <a:p>
            <a:pPr marL="342900" lvl="0" indent="-342900" algn="ctr">
              <a:buFont typeface="Arial" panose="020B0604020202020204" pitchFamily="34" charset="0"/>
              <a:buChar char="•"/>
            </a:pPr>
            <a:r>
              <a:rPr lang="vi-VN" sz="2400">
                <a:solidFill>
                  <a:prstClr val="white"/>
                </a:solidFill>
                <a:latin typeface="Times New Roman" panose="02020603050405020304" pitchFamily="18" charset="0"/>
                <a:cs typeface="Times New Roman" panose="02020603050405020304" pitchFamily="18" charset="0"/>
              </a:rPr>
              <a:t>Đảm bảo nguyên vẹn, không rách, không bong mép.</a:t>
            </a:r>
            <a:endParaRPr lang="en-US" sz="2400">
              <a:solidFill>
                <a:prstClr val="white"/>
              </a:solidFill>
              <a:latin typeface="Times New Roman" panose="02020603050405020304" pitchFamily="18" charset="0"/>
              <a:cs typeface="Times New Roman" panose="02020603050405020304" pitchFamily="18" charset="0"/>
            </a:endParaRPr>
          </a:p>
          <a:p>
            <a:pPr marL="342900" lvl="0" indent="-342900" algn="ctr">
              <a:buFont typeface="Arial" panose="020B0604020202020204" pitchFamily="34" charset="0"/>
              <a:buChar char="•"/>
            </a:pPr>
            <a:r>
              <a:rPr lang="vi-VN" sz="2400">
                <a:solidFill>
                  <a:prstClr val="white"/>
                </a:solidFill>
                <a:latin typeface="Times New Roman" panose="02020603050405020304" pitchFamily="18" charset="0"/>
                <a:cs typeface="Times New Roman" panose="02020603050405020304" pitchFamily="18" charset="0"/>
              </a:rPr>
              <a:t>Nếu là loại tái sử dụng, kiểm tra dây dẫn và làm sạch bằng dung dịch sát khuẩn đúng hướng dẫn.</a:t>
            </a:r>
            <a:endParaRPr lang="en-US" sz="2400">
              <a:solidFill>
                <a:prstClr val="white"/>
              </a:solidFill>
              <a:latin typeface="Times New Roman" panose="02020603050405020304" pitchFamily="18" charset="0"/>
              <a:cs typeface="Times New Roman" panose="02020603050405020304" pitchFamily="18" charset="0"/>
            </a:endParaRPr>
          </a:p>
        </p:txBody>
      </p:sp>
      <p:sp>
        <p:nvSpPr>
          <p:cNvPr id="48" name="Oval 47"/>
          <p:cNvSpPr/>
          <p:nvPr/>
        </p:nvSpPr>
        <p:spPr>
          <a:xfrm>
            <a:off x="25054940" y="7409878"/>
            <a:ext cx="6889242" cy="53150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a:solidFill>
                  <a:prstClr val="white"/>
                </a:solidFill>
              </a:rPr>
              <a:t>2.</a:t>
            </a:r>
            <a:r>
              <a:rPr lang="vi-VN" sz="2800">
                <a:solidFill>
                  <a:prstClr val="white"/>
                </a:solidFill>
                <a:latin typeface="Times New Roman" panose="02020603050405020304" pitchFamily="18" charset="0"/>
              </a:rPr>
              <a:t>Chọn vị trí đặt tấm điện cực</a:t>
            </a:r>
            <a:endParaRPr lang="en-US" sz="2800">
              <a:solidFill>
                <a:prstClr val="white"/>
              </a:solidFill>
            </a:endParaRPr>
          </a:p>
          <a:p>
            <a:pPr marL="342900" lvl="0" indent="-342900" algn="ctr">
              <a:buFont typeface="Arial" panose="020B0604020202020204" pitchFamily="34" charset="0"/>
              <a:buChar char="•"/>
            </a:pPr>
            <a:r>
              <a:rPr lang="vi-VN" sz="2400">
                <a:solidFill>
                  <a:prstClr val="white"/>
                </a:solidFill>
                <a:latin typeface="+mj-lt"/>
              </a:rPr>
              <a:t>Chọn vùng cơ thể phẳng, nhiều cơ, ít lông, không có xương nhô, không phù nề, không tổn thương da.</a:t>
            </a:r>
            <a:endParaRPr lang="en-US" sz="2400">
              <a:solidFill>
                <a:prstClr val="white"/>
              </a:solidFill>
              <a:latin typeface="+mj-lt"/>
            </a:endParaRPr>
          </a:p>
          <a:p>
            <a:pPr marL="342900" lvl="0" indent="-342900" algn="ctr">
              <a:buFont typeface="Arial" panose="020B0604020202020204" pitchFamily="34" charset="0"/>
              <a:buChar char="•"/>
            </a:pPr>
            <a:r>
              <a:rPr lang="vi-VN" sz="2400">
                <a:solidFill>
                  <a:prstClr val="white"/>
                </a:solidFill>
                <a:latin typeface="+mj-lt"/>
              </a:rPr>
              <a:t>Vị trí phổ biến: mặt ngoài đùi, mông, lưng dưới.</a:t>
            </a:r>
            <a:endParaRPr lang="en-US" sz="2400">
              <a:solidFill>
                <a:prstClr val="white"/>
              </a:solidFill>
              <a:latin typeface="+mj-lt"/>
            </a:endParaRPr>
          </a:p>
          <a:p>
            <a:pPr marL="342900" lvl="0" indent="-342900" algn="ctr">
              <a:buFont typeface="Arial" panose="020B0604020202020204" pitchFamily="34" charset="0"/>
              <a:buChar char="•"/>
            </a:pPr>
            <a:r>
              <a:rPr lang="vi-VN" sz="2400">
                <a:solidFill>
                  <a:prstClr val="white"/>
                </a:solidFill>
                <a:latin typeface="+mj-lt"/>
                <a:cs typeface="Times New Roman" panose="02020603050405020304" pitchFamily="18" charset="0"/>
              </a:rPr>
              <a:t>Làm sạch vùng da bằng nước muối sinh lý hoặc dung dịch sát khuẩn không chứa cồn, làm khô hoàn toàn trước khi dán.</a:t>
            </a:r>
          </a:p>
        </p:txBody>
      </p:sp>
      <p:sp>
        <p:nvSpPr>
          <p:cNvPr id="49" name="Right Arrow 48"/>
          <p:cNvSpPr/>
          <p:nvPr/>
        </p:nvSpPr>
        <p:spPr>
          <a:xfrm flipV="1">
            <a:off x="23643667" y="9664254"/>
            <a:ext cx="1192062" cy="47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24835729" y="14245944"/>
            <a:ext cx="7108453" cy="61144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a:solidFill>
                  <a:prstClr val="white"/>
                </a:solidFill>
                <a:latin typeface="Times New Roman" panose="02020603050405020304" pitchFamily="18" charset="0"/>
                <a:cs typeface="Times New Roman" panose="02020603050405020304" pitchFamily="18" charset="0"/>
              </a:rPr>
              <a:t>3. Dán tấm điện cực</a:t>
            </a:r>
          </a:p>
          <a:p>
            <a:pPr marL="342900" lvl="0" indent="-342900" algn="ctr">
              <a:buFont typeface="Arial" panose="020B0604020202020204" pitchFamily="34" charset="0"/>
              <a:buChar char="•"/>
            </a:pPr>
            <a:r>
              <a:rPr lang="vi-VN" sz="2400">
                <a:solidFill>
                  <a:prstClr val="white"/>
                </a:solidFill>
                <a:latin typeface="+mj-lt"/>
              </a:rPr>
              <a:t>Dán chắc, áp sát hoàn toàn trên da, không để hở mép, không có nếp gấp.</a:t>
            </a:r>
            <a:endParaRPr lang="en-US" sz="2400">
              <a:solidFill>
                <a:prstClr val="white"/>
              </a:solidFill>
              <a:latin typeface="+mj-lt"/>
            </a:endParaRPr>
          </a:p>
          <a:p>
            <a:pPr marL="342900" lvl="0" indent="-342900" algn="ctr">
              <a:buFont typeface="Arial" panose="020B0604020202020204" pitchFamily="34" charset="0"/>
              <a:buChar char="•"/>
            </a:pPr>
            <a:r>
              <a:rPr lang="vi-VN" sz="2400">
                <a:solidFill>
                  <a:prstClr val="white"/>
                </a:solidFill>
                <a:latin typeface="+mj-lt"/>
              </a:rPr>
              <a:t>Dán theo hướng dẫn của nhà sản xuất, đặc biệt với tấm phân cực (polarized).</a:t>
            </a:r>
            <a:endParaRPr lang="en-US" sz="2400" dirty="0">
              <a:solidFill>
                <a:prstClr val="white"/>
              </a:solidFill>
              <a:latin typeface="+mj-lt"/>
              <a:cs typeface="Times New Roman" panose="02020603050405020304" pitchFamily="18" charset="0"/>
            </a:endParaRPr>
          </a:p>
        </p:txBody>
      </p:sp>
      <p:sp>
        <p:nvSpPr>
          <p:cNvPr id="51" name="Down Arrow 50"/>
          <p:cNvSpPr/>
          <p:nvPr/>
        </p:nvSpPr>
        <p:spPr>
          <a:xfrm>
            <a:off x="28574324" y="12927625"/>
            <a:ext cx="534076" cy="9401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16109930" y="13824916"/>
            <a:ext cx="7382091" cy="6677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smtClean="0">
                <a:solidFill>
                  <a:prstClr val="white"/>
                </a:solidFill>
                <a:latin typeface="Times New Roman" panose="02020603050405020304" pitchFamily="18" charset="0"/>
                <a:cs typeface="Times New Roman" panose="02020603050405020304" pitchFamily="18" charset="0"/>
              </a:rPr>
              <a:t>4. Kết nối máy với dao điện, kiểm tra kết nối</a:t>
            </a:r>
          </a:p>
          <a:p>
            <a:pPr marL="342900" lvl="0" indent="-342900" algn="ctr">
              <a:buFont typeface="Arial" panose="020B0604020202020204" pitchFamily="34" charset="0"/>
              <a:buChar char="•"/>
            </a:pPr>
            <a:r>
              <a:rPr lang="en-US" sz="2400" smtClean="0">
                <a:solidFill>
                  <a:prstClr val="white"/>
                </a:solidFill>
                <a:latin typeface="Times New Roman" panose="02020603050405020304" pitchFamily="18" charset="0"/>
                <a:cs typeface="Times New Roman" panose="02020603050405020304" pitchFamily="18" charset="0"/>
              </a:rPr>
              <a:t>Cắm </a:t>
            </a:r>
            <a:r>
              <a:rPr lang="en-US" sz="2400">
                <a:solidFill>
                  <a:prstClr val="white"/>
                </a:solidFill>
                <a:latin typeface="Times New Roman" panose="02020603050405020304" pitchFamily="18" charset="0"/>
                <a:cs typeface="Times New Roman" panose="02020603050405020304" pitchFamily="18" charset="0"/>
              </a:rPr>
              <a:t>đầu nối của tấm điện cực vào cổng “return” hoặc “neutral electrode” của máy dao điện</a:t>
            </a:r>
            <a:r>
              <a:rPr lang="en-US" sz="2400" smtClean="0">
                <a:solidFill>
                  <a:prstClr val="white"/>
                </a:solidFill>
                <a:latin typeface="Times New Roman" panose="02020603050405020304" pitchFamily="18" charset="0"/>
                <a:cs typeface="Times New Roman" panose="02020603050405020304" pitchFamily="18" charset="0"/>
              </a:rPr>
              <a:t>.</a:t>
            </a:r>
          </a:p>
          <a:p>
            <a:pPr marL="342900" lvl="0" indent="-342900" algn="ctr">
              <a:buFont typeface="Arial" panose="020B0604020202020204" pitchFamily="34" charset="0"/>
              <a:buChar char="•"/>
            </a:pPr>
            <a:r>
              <a:rPr lang="en-US" sz="2400" smtClean="0">
                <a:solidFill>
                  <a:prstClr val="white"/>
                </a:solidFill>
                <a:latin typeface="Times New Roman" panose="02020603050405020304" pitchFamily="18" charset="0"/>
                <a:cs typeface="Times New Roman" panose="02020603050405020304" pitchFamily="18" charset="0"/>
              </a:rPr>
              <a:t>Bật </a:t>
            </a:r>
            <a:r>
              <a:rPr lang="en-US" sz="2400">
                <a:solidFill>
                  <a:prstClr val="white"/>
                </a:solidFill>
                <a:latin typeface="Times New Roman" panose="02020603050405020304" pitchFamily="18" charset="0"/>
                <a:cs typeface="Times New Roman" panose="02020603050405020304" pitchFamily="18" charset="0"/>
              </a:rPr>
              <a:t>chế độ kiểm tra nếu máy có chức năng “return electrode monitor (REM</a:t>
            </a:r>
            <a:r>
              <a:rPr lang="en-US" sz="2400" smtClean="0">
                <a:solidFill>
                  <a:prstClr val="white"/>
                </a:solidFill>
                <a:latin typeface="Times New Roman" panose="02020603050405020304" pitchFamily="18" charset="0"/>
                <a:cs typeface="Times New Roman" panose="02020603050405020304" pitchFamily="18" charset="0"/>
              </a:rPr>
              <a:t>)”.</a:t>
            </a:r>
          </a:p>
          <a:p>
            <a:pPr marL="342900" lvl="0" indent="-342900" algn="ctr">
              <a:buFont typeface="Arial" panose="020B0604020202020204" pitchFamily="34" charset="0"/>
              <a:buChar char="•"/>
            </a:pPr>
            <a:r>
              <a:rPr lang="en-US" sz="2400">
                <a:solidFill>
                  <a:prstClr val="white"/>
                </a:solidFill>
                <a:latin typeface="Times New Roman" panose="02020603050405020304" pitchFamily="18" charset="0"/>
                <a:cs typeface="Times New Roman" panose="02020603050405020304" pitchFamily="18" charset="0"/>
              </a:rPr>
              <a:t>Đảm bảo hệ thống nhận diện tấm điện cực hoạt động tốt (đèn xanh/không báo lỗi</a:t>
            </a:r>
            <a:r>
              <a:rPr lang="en-US" sz="2400" smtClean="0">
                <a:solidFill>
                  <a:prstClr val="white"/>
                </a:solidFill>
                <a:latin typeface="Times New Roman" panose="02020603050405020304" pitchFamily="18" charset="0"/>
                <a:cs typeface="Times New Roman" panose="02020603050405020304" pitchFamily="18" charset="0"/>
              </a:rPr>
              <a:t>).</a:t>
            </a:r>
          </a:p>
          <a:p>
            <a:pPr marL="342900" lvl="0" indent="-342900" algn="ctr">
              <a:buFont typeface="Arial" panose="020B0604020202020204" pitchFamily="34" charset="0"/>
              <a:buChar char="•"/>
            </a:pPr>
            <a:r>
              <a:rPr lang="en-US" sz="2400" smtClean="0">
                <a:solidFill>
                  <a:prstClr val="white"/>
                </a:solidFill>
                <a:latin typeface="Times New Roman" panose="02020603050405020304" pitchFamily="18" charset="0"/>
                <a:cs typeface="Times New Roman" panose="02020603050405020304" pitchFamily="18" charset="0"/>
              </a:rPr>
              <a:t>Nếu </a:t>
            </a:r>
            <a:r>
              <a:rPr lang="en-US" sz="2400">
                <a:solidFill>
                  <a:prstClr val="white"/>
                </a:solidFill>
                <a:latin typeface="Times New Roman" panose="02020603050405020304" pitchFamily="18" charset="0"/>
                <a:cs typeface="Times New Roman" panose="02020603050405020304" pitchFamily="18" charset="0"/>
              </a:rPr>
              <a:t>báo lỗi hoặc tiếp xúc kém → thay tấm mới hoặc kiểm tra lại vị trí dán.</a:t>
            </a:r>
          </a:p>
        </p:txBody>
      </p:sp>
      <p:sp>
        <p:nvSpPr>
          <p:cNvPr id="55" name="Right Arrow 54"/>
          <p:cNvSpPr/>
          <p:nvPr/>
        </p:nvSpPr>
        <p:spPr>
          <a:xfrm rot="10800000" flipV="1">
            <a:off x="23749870" y="16281074"/>
            <a:ext cx="844229" cy="6844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277F7B25-2D28-4053-BFD2-F0F4C5B7824E}"/>
              </a:ext>
            </a:extLst>
          </p:cNvPr>
          <p:cNvSpPr txBox="1"/>
          <p:nvPr/>
        </p:nvSpPr>
        <p:spPr>
          <a:xfrm>
            <a:off x="22098000" y="17411325"/>
            <a:ext cx="1042866" cy="400110"/>
          </a:xfrm>
          <a:prstGeom prst="rect">
            <a:avLst/>
          </a:prstGeom>
          <a:noFill/>
        </p:spPr>
        <p:txBody>
          <a:bodyPr wrap="square" rtlCol="0">
            <a:spAutoFit/>
          </a:bodyPr>
          <a:lstStyle/>
          <a:p>
            <a:pPr algn="ctr"/>
            <a:endParaRPr lang="en-US" sz="2000" b="1" dirty="0">
              <a:latin typeface="Times New Roman" panose="02020603050405020304" pitchFamily="18" charset="0"/>
              <a:cs typeface="Times New Roman" panose="02020603050405020304" pitchFamily="18" charset="0"/>
            </a:endParaRPr>
          </a:p>
        </p:txBody>
      </p:sp>
      <p:sp>
        <p:nvSpPr>
          <p:cNvPr id="57" name="Oval 56"/>
          <p:cNvSpPr/>
          <p:nvPr/>
        </p:nvSpPr>
        <p:spPr>
          <a:xfrm>
            <a:off x="20230935" y="20463004"/>
            <a:ext cx="9324240" cy="64834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smtClean="0">
                <a:latin typeface="Times New Roman" panose="02020603050405020304" pitchFamily="18" charset="0"/>
                <a:cs typeface="Times New Roman" panose="02020603050405020304" pitchFamily="18" charset="0"/>
              </a:rPr>
              <a:t>5.Theo </a:t>
            </a:r>
            <a:r>
              <a:rPr lang="en-US" sz="2800">
                <a:latin typeface="Times New Roman" panose="02020603050405020304" pitchFamily="18" charset="0"/>
                <a:cs typeface="Times New Roman" panose="02020603050405020304" pitchFamily="18" charset="0"/>
              </a:rPr>
              <a:t>dõi trong phẫu </a:t>
            </a:r>
            <a:r>
              <a:rPr lang="en-US" sz="2800" smtClean="0">
                <a:latin typeface="Times New Roman" panose="02020603050405020304" pitchFamily="18" charset="0"/>
                <a:cs typeface="Times New Roman" panose="02020603050405020304" pitchFamily="18" charset="0"/>
              </a:rPr>
              <a:t>thuật</a:t>
            </a:r>
          </a:p>
          <a:p>
            <a:pPr marL="342900" indent="-342900" algn="ctr">
              <a:buFont typeface="Arial" panose="020B0604020202020204" pitchFamily="34" charset="0"/>
              <a:buChar char="•"/>
            </a:pPr>
            <a:r>
              <a:rPr lang="vi-VN" sz="2400">
                <a:latin typeface="Times New Roman" panose="02020603050405020304" pitchFamily="18" charset="0"/>
                <a:cs typeface="Times New Roman" panose="02020603050405020304" pitchFamily="18" charset="0"/>
              </a:rPr>
              <a:t>Không di chuyển tấm trong quá trình phẫu thuật</a:t>
            </a:r>
            <a:r>
              <a:rPr lang="vi-VN" sz="2400" smtClean="0">
                <a:latin typeface="Times New Roman" panose="02020603050405020304" pitchFamily="18" charset="0"/>
                <a:cs typeface="Times New Roman" panose="02020603050405020304" pitchFamily="18" charset="0"/>
              </a:rPr>
              <a:t>.</a:t>
            </a:r>
            <a:endParaRPr lang="en-US" sz="2400" smtClean="0">
              <a:latin typeface="Times New Roman" panose="02020603050405020304" pitchFamily="18" charset="0"/>
              <a:cs typeface="Times New Roman" panose="02020603050405020304" pitchFamily="18" charset="0"/>
            </a:endParaRPr>
          </a:p>
          <a:p>
            <a:pPr marL="342900" indent="-342900" algn="ctr">
              <a:buFont typeface="Arial" panose="020B0604020202020204" pitchFamily="34" charset="0"/>
              <a:buChar char="•"/>
            </a:pPr>
            <a:r>
              <a:rPr lang="vi-VN" sz="2400" smtClean="0">
                <a:latin typeface="Times New Roman" panose="02020603050405020304" pitchFamily="18" charset="0"/>
                <a:cs typeface="Times New Roman" panose="02020603050405020304" pitchFamily="18" charset="0"/>
              </a:rPr>
              <a:t>Nếu </a:t>
            </a:r>
            <a:r>
              <a:rPr lang="vi-VN" sz="2400">
                <a:latin typeface="Times New Roman" panose="02020603050405020304" pitchFamily="18" charset="0"/>
                <a:cs typeface="Times New Roman" panose="02020603050405020304" pitchFamily="18" charset="0"/>
              </a:rPr>
              <a:t>tấm bong/méo/nóng bất thường → ngưng sử dụng dao điện ngay, kiểm tra lại.</a:t>
            </a:r>
            <a:endParaRPr lang="en-US" sz="2400">
              <a:latin typeface="Times New Roman" panose="02020603050405020304" pitchFamily="18" charset="0"/>
              <a:cs typeface="Times New Roman" panose="02020603050405020304" pitchFamily="18" charset="0"/>
            </a:endParaRPr>
          </a:p>
        </p:txBody>
      </p:sp>
      <p:sp>
        <p:nvSpPr>
          <p:cNvPr id="64" name="Right Arrow 63"/>
          <p:cNvSpPr/>
          <p:nvPr/>
        </p:nvSpPr>
        <p:spPr>
          <a:xfrm rot="3335910">
            <a:off x="22842400" y="19339881"/>
            <a:ext cx="1453233" cy="667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B050"/>
      </a:dk2>
      <a:lt2>
        <a:srgbClr val="EEECE1"/>
      </a:lt2>
      <a:accent1>
        <a:srgbClr val="00843B"/>
      </a:accent1>
      <a:accent2>
        <a:srgbClr val="FEB2FF"/>
      </a:accent2>
      <a:accent3>
        <a:srgbClr val="FE66FF"/>
      </a:accent3>
      <a:accent4>
        <a:srgbClr val="8064A2"/>
      </a:accent4>
      <a:accent5>
        <a:srgbClr val="4BACC6"/>
      </a:accent5>
      <a:accent6>
        <a:srgbClr val="F79646"/>
      </a:accent6>
      <a:hlink>
        <a:srgbClr val="4CADC5"/>
      </a:hlink>
      <a:folHlink>
        <a:srgbClr val="FEE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6499</TotalTime>
  <Words>742</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Tahoma</vt:lpstr>
      <vt:lpstr>Times New Roman</vt:lpstr>
      <vt:lpstr>Wingdings</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48x36</dc:title>
  <dc:creator>Jay Larson</dc:creator>
  <dc:description>Quality poster printing
www.genigraphics.com
1-800-790-4001</dc:description>
  <cp:lastModifiedBy>BVSN</cp:lastModifiedBy>
  <cp:revision>191</cp:revision>
  <cp:lastPrinted>2025-06-25T03:23:46Z</cp:lastPrinted>
  <dcterms:created xsi:type="dcterms:W3CDTF">2013-02-10T21:14:48Z</dcterms:created>
  <dcterms:modified xsi:type="dcterms:W3CDTF">2025-06-25T03:25:11Z</dcterms:modified>
</cp:coreProperties>
</file>